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90" r:id="rId1"/>
  </p:sldMasterIdLst>
  <p:notesMasterIdLst>
    <p:notesMasterId r:id="rId35"/>
  </p:notesMasterIdLst>
  <p:handoutMasterIdLst>
    <p:handoutMasterId r:id="rId36"/>
  </p:handoutMasterIdLst>
  <p:sldIdLst>
    <p:sldId id="275" r:id="rId2"/>
    <p:sldId id="568" r:id="rId3"/>
    <p:sldId id="595" r:id="rId4"/>
    <p:sldId id="596" r:id="rId5"/>
    <p:sldId id="594" r:id="rId6"/>
    <p:sldId id="598" r:id="rId7"/>
    <p:sldId id="602" r:id="rId8"/>
    <p:sldId id="600" r:id="rId9"/>
    <p:sldId id="601" r:id="rId10"/>
    <p:sldId id="603" r:id="rId11"/>
    <p:sldId id="604" r:id="rId12"/>
    <p:sldId id="564" r:id="rId13"/>
    <p:sldId id="605" r:id="rId14"/>
    <p:sldId id="606" r:id="rId15"/>
    <p:sldId id="608" r:id="rId16"/>
    <p:sldId id="609" r:id="rId17"/>
    <p:sldId id="592" r:id="rId18"/>
    <p:sldId id="570" r:id="rId19"/>
    <p:sldId id="610" r:id="rId20"/>
    <p:sldId id="577" r:id="rId21"/>
    <p:sldId id="578" r:id="rId22"/>
    <p:sldId id="567" r:id="rId23"/>
    <p:sldId id="612" r:id="rId24"/>
    <p:sldId id="611" r:id="rId25"/>
    <p:sldId id="582" r:id="rId26"/>
    <p:sldId id="585" r:id="rId27"/>
    <p:sldId id="613" r:id="rId28"/>
    <p:sldId id="583" r:id="rId29"/>
    <p:sldId id="614" r:id="rId30"/>
    <p:sldId id="615" r:id="rId31"/>
    <p:sldId id="616" r:id="rId32"/>
    <p:sldId id="617" r:id="rId33"/>
    <p:sldId id="342" r:id="rId34"/>
  </p:sldIdLst>
  <p:sldSz cx="12195175" cy="6858000"/>
  <p:notesSz cx="6858000" cy="9144000"/>
  <p:embeddedFontLst>
    <p:embeddedFont>
      <p:font typeface="Merriweather Light" panose="00000400000000000000" pitchFamily="2" charset="0"/>
      <p:regular r:id="rId37"/>
      <p:italic r:id="rId38"/>
    </p:embeddedFont>
    <p:embeddedFont>
      <p:font typeface="Merriweather Regular" panose="020B0604020202020204" charset="0"/>
      <p:regular r:id="rId39"/>
      <p:bold r:id="rId40"/>
      <p:italic r:id="rId41"/>
      <p:boldItalic r:id="rId42"/>
    </p:embeddedFont>
    <p:embeddedFont>
      <p:font typeface="Open Sans" panose="020B0606030504020204" pitchFamily="34" charset="0"/>
      <p:regular r:id="rId43"/>
      <p:bold r:id="rId44"/>
      <p:italic r:id="rId45"/>
      <p:boldItalic r:id="rId46"/>
    </p:embeddedFont>
    <p:embeddedFont>
      <p:font typeface="Open Sans Light" panose="020B0306030504020204" pitchFamily="34" charset="0"/>
      <p:regular r:id="rId47"/>
      <p:italic r:id="rId48"/>
    </p:embeddedFont>
    <p:embeddedFont>
      <p:font typeface="Verdana" panose="020B0604030504040204" pitchFamily="34" charset="0"/>
      <p:regular r:id="rId49"/>
      <p:bold r:id="rId50"/>
      <p:italic r:id="rId51"/>
      <p:boldItalic r:id="rId52"/>
    </p:embeddedFont>
  </p:embeddedFontLst>
  <p:defaultTextStyle>
    <a:defPPr lvl="0">
      <a:defRPr lang="nl-NL"/>
    </a:defPPr>
    <a:lvl1pPr marL="0" lvl="1" algn="l" defTabSz="914400" rtl="0" eaLnBrk="1" latinLnBrk="0" hangingPunct="1">
      <a:defRPr sz="1800" kern="1200">
        <a:solidFill>
          <a:schemeClr val="tx1"/>
        </a:solidFill>
        <a:latin typeface="+mn-lt"/>
        <a:ea typeface="+mn-ea"/>
        <a:cs typeface="+mn-cs"/>
      </a:defRPr>
    </a:lvl1pPr>
    <a:lvl2pPr marL="457200" lvl="2" algn="l" defTabSz="914400" rtl="0" eaLnBrk="1" latinLnBrk="0" hangingPunct="1">
      <a:defRPr sz="1800" kern="1200">
        <a:solidFill>
          <a:schemeClr val="tx1"/>
        </a:solidFill>
        <a:latin typeface="+mn-lt"/>
        <a:ea typeface="+mn-ea"/>
        <a:cs typeface="+mn-cs"/>
      </a:defRPr>
    </a:lvl2pPr>
    <a:lvl3pPr marL="914400" lvl="3" algn="l" defTabSz="914400" rtl="0" eaLnBrk="1" latinLnBrk="0" hangingPunct="1">
      <a:defRPr sz="1800" kern="1200">
        <a:solidFill>
          <a:schemeClr val="tx1"/>
        </a:solidFill>
        <a:latin typeface="+mn-lt"/>
        <a:ea typeface="+mn-ea"/>
        <a:cs typeface="+mn-cs"/>
      </a:defRPr>
    </a:lvl3pPr>
    <a:lvl4pPr marL="1371600" lvl="4"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0">
          <p15:clr>
            <a:srgbClr val="A4A3A4"/>
          </p15:clr>
        </p15:guide>
        <p15:guide id="2" orient="horz" pos="4038">
          <p15:clr>
            <a:srgbClr val="A4A3A4"/>
          </p15:clr>
        </p15:guide>
        <p15:guide id="3" orient="horz" pos="989">
          <p15:clr>
            <a:srgbClr val="A4A3A4"/>
          </p15:clr>
        </p15:guide>
        <p15:guide id="4" orient="horz" pos="2682">
          <p15:clr>
            <a:srgbClr val="A4A3A4"/>
          </p15:clr>
        </p15:guide>
        <p15:guide id="5" orient="horz" pos="104">
          <p15:clr>
            <a:srgbClr val="A4A3A4"/>
          </p15:clr>
        </p15:guide>
        <p15:guide id="6" orient="horz" pos="3351">
          <p15:clr>
            <a:srgbClr val="A4A3A4"/>
          </p15:clr>
        </p15:guide>
        <p15:guide id="7" orient="horz" pos="3181">
          <p15:clr>
            <a:srgbClr val="A4A3A4"/>
          </p15:clr>
        </p15:guide>
        <p15:guide id="8" orient="horz" pos="1074">
          <p15:clr>
            <a:srgbClr val="A4A3A4"/>
          </p15:clr>
        </p15:guide>
        <p15:guide id="9" orient="horz" pos="3593">
          <p15:clr>
            <a:srgbClr val="A4A3A4"/>
          </p15:clr>
        </p15:guide>
        <p15:guide id="10" pos="3777">
          <p15:clr>
            <a:srgbClr val="A4A3A4"/>
          </p15:clr>
        </p15:guide>
        <p15:guide id="11" pos="739">
          <p15:clr>
            <a:srgbClr val="A4A3A4"/>
          </p15:clr>
        </p15:guide>
        <p15:guide id="12" pos="7273">
          <p15:clr>
            <a:srgbClr val="A4A3A4"/>
          </p15:clr>
        </p15:guide>
        <p15:guide id="13" pos="1604">
          <p15:clr>
            <a:srgbClr val="A4A3A4"/>
          </p15:clr>
        </p15:guide>
        <p15:guide id="14" pos="5145">
          <p15:clr>
            <a:srgbClr val="A4A3A4"/>
          </p15:clr>
        </p15:guide>
        <p15:guide id="15" pos="5282">
          <p15:clr>
            <a:srgbClr val="A4A3A4"/>
          </p15:clr>
        </p15:guide>
        <p15:guide id="16" pos="1447">
          <p15:clr>
            <a:srgbClr val="A4A3A4"/>
          </p15:clr>
        </p15:guide>
        <p15:guide id="17" pos="6651">
          <p15:clr>
            <a:srgbClr val="A4A3A4"/>
          </p15:clr>
        </p15:guide>
        <p15:guide id="18" pos="361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786B"/>
    <a:srgbClr val="633F2B"/>
    <a:srgbClr val="522980"/>
    <a:srgbClr val="6687C3"/>
    <a:srgbClr val="171D42"/>
    <a:srgbClr val="63A593"/>
    <a:srgbClr val="921E56"/>
    <a:srgbClr val="DD9562"/>
    <a:srgbClr val="D49562"/>
    <a:srgbClr val="D498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63" autoAdjust="0"/>
    <p:restoredTop sz="87712" autoAdjust="0"/>
  </p:normalViewPr>
  <p:slideViewPr>
    <p:cSldViewPr snapToGrid="0">
      <p:cViewPr varScale="1">
        <p:scale>
          <a:sx n="97" d="100"/>
          <a:sy n="97" d="100"/>
        </p:scale>
        <p:origin x="620" y="60"/>
      </p:cViewPr>
      <p:guideLst>
        <p:guide orient="horz" pos="1530"/>
        <p:guide orient="horz" pos="4038"/>
        <p:guide orient="horz" pos="989"/>
        <p:guide orient="horz" pos="2682"/>
        <p:guide orient="horz" pos="104"/>
        <p:guide orient="horz" pos="3351"/>
        <p:guide orient="horz" pos="3181"/>
        <p:guide orient="horz" pos="1074"/>
        <p:guide orient="horz" pos="3593"/>
        <p:guide pos="3777"/>
        <p:guide pos="739"/>
        <p:guide pos="7273"/>
        <p:guide pos="1604"/>
        <p:guide pos="5145"/>
        <p:guide pos="5282"/>
        <p:guide pos="1447"/>
        <p:guide pos="6651"/>
        <p:guide pos="3614"/>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170" d="100"/>
          <a:sy n="170" d="100"/>
        </p:scale>
        <p:origin x="5464"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49" Type="http://schemas.openxmlformats.org/officeDocument/2006/relationships/font" Target="fonts/font13.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latin typeface="Merriweather Regular" panose="02060503050406030704" pitchFamily="18" charset="77"/>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6D562E9-F970-40C5-8076-BA5383048925}" type="datetimeFigureOut">
              <a:rPr lang="en-GB" smtClean="0">
                <a:latin typeface="Merriweather Regular" panose="02060503050406030704" pitchFamily="18" charset="77"/>
              </a:rPr>
              <a:t>10/03/2024</a:t>
            </a:fld>
            <a:endParaRPr lang="en-GB">
              <a:latin typeface="Merriweather Regular" panose="02060503050406030704" pitchFamily="18" charset="77"/>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latin typeface="Merriweather Regular" panose="02060503050406030704" pitchFamily="18" charset="77"/>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517BDD4-EA2B-47CA-A27F-5DCC43F23FEF}" type="slidenum">
              <a:rPr lang="en-GB" smtClean="0">
                <a:latin typeface="Merriweather Regular" panose="02060503050406030704" pitchFamily="18" charset="77"/>
              </a:rPr>
              <a:t>‹#›</a:t>
            </a:fld>
            <a:endParaRPr lang="en-GB">
              <a:latin typeface="Merriweather Regular" panose="02060503050406030704" pitchFamily="18" charset="77"/>
            </a:endParaRPr>
          </a:p>
        </p:txBody>
      </p:sp>
    </p:spTree>
    <p:extLst>
      <p:ext uri="{BB962C8B-B14F-4D97-AF65-F5344CB8AC3E}">
        <p14:creationId xmlns:p14="http://schemas.microsoft.com/office/powerpoint/2010/main" val="286872606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Merriweather Regular" panose="02060503050406030704" pitchFamily="18" charset="77"/>
              </a:defRPr>
            </a:lvl1pPr>
          </a:lstStyle>
          <a:p>
            <a:endParaRPr lang="en-GB"/>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Merriweather Regular" panose="02060503050406030704" pitchFamily="18" charset="77"/>
              </a:defRPr>
            </a:lvl1pPr>
          </a:lstStyle>
          <a:p>
            <a:fld id="{7CAC0B33-3943-42F1-973C-9CDD51C76BBD}" type="datetimeFigureOut">
              <a:rPr lang="en-GB" smtClean="0"/>
              <a:pPr/>
              <a:t>10/03/2024</a:t>
            </a:fld>
            <a:endParaRPr lang="en-GB"/>
          </a:p>
        </p:txBody>
      </p:sp>
      <p:sp>
        <p:nvSpPr>
          <p:cNvPr id="4" name="Tijdelijke aanduiding voor dia-afbeelding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GB" dirty="0" err="1"/>
              <a:t>Klik</a:t>
            </a:r>
            <a:r>
              <a:rPr lang="en-GB" dirty="0"/>
              <a:t> om de </a:t>
            </a:r>
            <a:r>
              <a:rPr lang="en-GB" dirty="0" err="1"/>
              <a:t>modelstijlen</a:t>
            </a:r>
            <a:r>
              <a:rPr lang="en-GB" dirty="0"/>
              <a:t> </a:t>
            </a:r>
            <a:r>
              <a:rPr lang="en-GB" dirty="0" err="1"/>
              <a:t>te</a:t>
            </a:r>
            <a:r>
              <a:rPr lang="en-GB" dirty="0"/>
              <a:t> </a:t>
            </a:r>
            <a:r>
              <a:rPr lang="en-GB" dirty="0" err="1"/>
              <a:t>bewerken</a:t>
            </a:r>
            <a:endParaRPr lang="en-GB" dirty="0"/>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Merriweather Regular" panose="02060503050406030704" pitchFamily="18" charset="77"/>
              </a:defRPr>
            </a:lvl1pPr>
          </a:lstStyle>
          <a:p>
            <a:endParaRPr lang="en-GB"/>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Merriweather Regular" panose="02060503050406030704" pitchFamily="18" charset="77"/>
              </a:defRPr>
            </a:lvl1pPr>
          </a:lstStyle>
          <a:p>
            <a:fld id="{697381A9-0C9E-4D3A-A28B-AC4E168A57BC}" type="slidenum">
              <a:rPr lang="en-GB" smtClean="0"/>
              <a:pPr/>
              <a:t>‹#›</a:t>
            </a:fld>
            <a:endParaRPr lang="en-GB"/>
          </a:p>
        </p:txBody>
      </p:sp>
    </p:spTree>
    <p:extLst>
      <p:ext uri="{BB962C8B-B14F-4D97-AF65-F5344CB8AC3E}">
        <p14:creationId xmlns:p14="http://schemas.microsoft.com/office/powerpoint/2010/main" val="2800893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Merriweather Regular" panose="02060503050406030704" pitchFamily="18" charset="77"/>
        <a:ea typeface="+mn-ea"/>
        <a:cs typeface="+mn-cs"/>
      </a:defRPr>
    </a:lvl1pPr>
    <a:lvl2pPr marL="457200" algn="l" defTabSz="914400" rtl="0" eaLnBrk="1" latinLnBrk="0" hangingPunct="1">
      <a:defRPr sz="1200" b="0" i="0" kern="1200">
        <a:solidFill>
          <a:schemeClr val="tx1"/>
        </a:solidFill>
        <a:latin typeface="Merriweather Regular" panose="02060503050406030704" pitchFamily="18" charset="77"/>
        <a:ea typeface="+mn-ea"/>
        <a:cs typeface="+mn-cs"/>
      </a:defRPr>
    </a:lvl2pPr>
    <a:lvl3pPr marL="914400" algn="l" defTabSz="914400" rtl="0" eaLnBrk="1" latinLnBrk="0" hangingPunct="1">
      <a:defRPr sz="1200" b="0" i="0" kern="1200">
        <a:solidFill>
          <a:schemeClr val="tx1"/>
        </a:solidFill>
        <a:latin typeface="Merriweather Regular" panose="02060503050406030704" pitchFamily="18" charset="77"/>
        <a:ea typeface="+mn-ea"/>
        <a:cs typeface="+mn-cs"/>
      </a:defRPr>
    </a:lvl3pPr>
    <a:lvl4pPr marL="1371600" algn="l" defTabSz="914400" rtl="0" eaLnBrk="1" latinLnBrk="0" hangingPunct="1">
      <a:defRPr sz="1200" b="0" i="0" kern="1200">
        <a:solidFill>
          <a:schemeClr val="tx1"/>
        </a:solidFill>
        <a:latin typeface="Merriweather Regular" panose="02060503050406030704" pitchFamily="18" charset="77"/>
        <a:ea typeface="+mn-ea"/>
        <a:cs typeface="+mn-cs"/>
      </a:defRPr>
    </a:lvl4pPr>
    <a:lvl5pPr marL="1828800" algn="l" defTabSz="914400" rtl="0" eaLnBrk="1" latinLnBrk="0" hangingPunct="1">
      <a:defRPr sz="1200" b="0" i="0" kern="1200">
        <a:solidFill>
          <a:schemeClr val="tx1"/>
        </a:solidFill>
        <a:latin typeface="Merriweather Regular" panose="02060503050406030704" pitchFamily="18"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Thomas – work at municipality of Utrecht,  part time </a:t>
            </a:r>
            <a:r>
              <a:rPr lang="en-GB" dirty="0" err="1"/>
              <a:t>phd</a:t>
            </a:r>
            <a:endParaRPr lang="en-GB" dirty="0"/>
          </a:p>
          <a:p>
            <a:r>
              <a:rPr lang="en-GB" dirty="0"/>
              <a:t>Lynda recently became involved with the project, and I was quite excited when she told me about a human-</a:t>
            </a:r>
            <a:r>
              <a:rPr lang="en-GB" dirty="0" err="1"/>
              <a:t>centered</a:t>
            </a:r>
            <a:r>
              <a:rPr lang="en-GB" dirty="0"/>
              <a:t> research group</a:t>
            </a:r>
          </a:p>
          <a:p>
            <a:endParaRPr lang="en-GB" dirty="0"/>
          </a:p>
          <a:p>
            <a:r>
              <a:rPr lang="en-GB" dirty="0"/>
              <a:t>Please interrupt me</a:t>
            </a:r>
            <a:endParaRPr lang="en-NL" dirty="0"/>
          </a:p>
        </p:txBody>
      </p:sp>
      <p:sp>
        <p:nvSpPr>
          <p:cNvPr id="4" name="Slide Number Placeholder 3"/>
          <p:cNvSpPr>
            <a:spLocks noGrp="1"/>
          </p:cNvSpPr>
          <p:nvPr>
            <p:ph type="sldNum" sz="quarter" idx="5"/>
          </p:nvPr>
        </p:nvSpPr>
        <p:spPr/>
        <p:txBody>
          <a:bodyPr/>
          <a:lstStyle/>
          <a:p>
            <a:fld id="{697381A9-0C9E-4D3A-A28B-AC4E168A57BC}" type="slidenum">
              <a:rPr lang="en-GB" smtClean="0"/>
              <a:pPr/>
              <a:t>1</a:t>
            </a:fld>
            <a:endParaRPr lang="en-GB"/>
          </a:p>
        </p:txBody>
      </p:sp>
    </p:spTree>
    <p:extLst>
      <p:ext uri="{BB962C8B-B14F-4D97-AF65-F5344CB8AC3E}">
        <p14:creationId xmlns:p14="http://schemas.microsoft.com/office/powerpoint/2010/main" val="4651409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F2D740-6361-79F3-A8FE-6835F7DA070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075A6C-B55C-2BD2-2EAF-7765F05715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77DD3F-E0E8-8BD9-FE1F-009EE570FD48}"/>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One very important question that was asked was: should we be modelling and ranking people, or documents?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Is it better when we rank by an overall model of expertise, or by pieces of evidence of their expertise?</a:t>
            </a:r>
          </a:p>
        </p:txBody>
      </p:sp>
      <p:sp>
        <p:nvSpPr>
          <p:cNvPr id="4" name="Slide Number Placeholder 3">
            <a:extLst>
              <a:ext uri="{FF2B5EF4-FFF2-40B4-BE49-F238E27FC236}">
                <a16:creationId xmlns:a16="http://schemas.microsoft.com/office/drawing/2014/main" id="{7E6FF9F5-90A7-50F6-7FB8-17D98EF480D3}"/>
              </a:ext>
            </a:extLst>
          </p:cNvPr>
          <p:cNvSpPr>
            <a:spLocks noGrp="1"/>
          </p:cNvSpPr>
          <p:nvPr>
            <p:ph type="sldNum" sz="quarter" idx="5"/>
          </p:nvPr>
        </p:nvSpPr>
        <p:spPr/>
        <p:txBody>
          <a:bodyPr/>
          <a:lstStyle/>
          <a:p>
            <a:fld id="{697381A9-0C9E-4D3A-A28B-AC4E168A57BC}" type="slidenum">
              <a:rPr lang="en-GB" smtClean="0"/>
              <a:pPr/>
              <a:t>10</a:t>
            </a:fld>
            <a:endParaRPr lang="en-GB"/>
          </a:p>
        </p:txBody>
      </p:sp>
    </p:spTree>
    <p:extLst>
      <p:ext uri="{BB962C8B-B14F-4D97-AF65-F5344CB8AC3E}">
        <p14:creationId xmlns:p14="http://schemas.microsoft.com/office/powerpoint/2010/main" val="21049208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26AFA3-2BA1-9267-1732-7C3720C133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41976B-D191-D1C3-7FB7-9C462ABFB2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F2A8AB-F6B2-857F-EF1F-FD06CC6841B1}"/>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One very important question that was asked was: should we be modelling and ranking people, or documents?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Is it better when we rank by an overall model of expertise, or by pieces of evidence of their expertise?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main research question in our work applies this same principle to how we present our search results: should we present search results as people (with evidence attached), or as pieces of evidence (with the experts attached)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How is this going to affect how users evaluate results?</a:t>
            </a:r>
          </a:p>
        </p:txBody>
      </p:sp>
      <p:sp>
        <p:nvSpPr>
          <p:cNvPr id="4" name="Slide Number Placeholder 3">
            <a:extLst>
              <a:ext uri="{FF2B5EF4-FFF2-40B4-BE49-F238E27FC236}">
                <a16:creationId xmlns:a16="http://schemas.microsoft.com/office/drawing/2014/main" id="{8609725B-28BB-7C43-7EA8-8C7552AC5F56}"/>
              </a:ext>
            </a:extLst>
          </p:cNvPr>
          <p:cNvSpPr>
            <a:spLocks noGrp="1"/>
          </p:cNvSpPr>
          <p:nvPr>
            <p:ph type="sldNum" sz="quarter" idx="5"/>
          </p:nvPr>
        </p:nvSpPr>
        <p:spPr/>
        <p:txBody>
          <a:bodyPr/>
          <a:lstStyle/>
          <a:p>
            <a:fld id="{697381A9-0C9E-4D3A-A28B-AC4E168A57BC}" type="slidenum">
              <a:rPr lang="en-GB" smtClean="0"/>
              <a:pPr/>
              <a:t>11</a:t>
            </a:fld>
            <a:endParaRPr lang="en-GB"/>
          </a:p>
        </p:txBody>
      </p:sp>
    </p:spTree>
    <p:extLst>
      <p:ext uri="{BB962C8B-B14F-4D97-AF65-F5344CB8AC3E}">
        <p14:creationId xmlns:p14="http://schemas.microsoft.com/office/powerpoint/2010/main" val="41098913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Candidate experts</a:t>
            </a:r>
          </a:p>
          <a:p>
            <a:endParaRPr lang="en-GB" dirty="0"/>
          </a:p>
          <a:p>
            <a:r>
              <a:rPr lang="en-GB" dirty="0"/>
              <a:t>Can already get some clues from the experimental setup from these images,</a:t>
            </a:r>
          </a:p>
          <a:p>
            <a:r>
              <a:rPr lang="en-GB" dirty="0"/>
              <a:t>For now I’ll just note that both interfaces contain the same information, and results, but present it differently</a:t>
            </a:r>
          </a:p>
        </p:txBody>
      </p:sp>
      <p:sp>
        <p:nvSpPr>
          <p:cNvPr id="4" name="Slide Number Placeholder 3"/>
          <p:cNvSpPr>
            <a:spLocks noGrp="1"/>
          </p:cNvSpPr>
          <p:nvPr>
            <p:ph type="sldNum" sz="quarter" idx="5"/>
          </p:nvPr>
        </p:nvSpPr>
        <p:spPr/>
        <p:txBody>
          <a:bodyPr/>
          <a:lstStyle/>
          <a:p>
            <a:fld id="{697381A9-0C9E-4D3A-A28B-AC4E168A57BC}" type="slidenum">
              <a:rPr lang="en-GB" smtClean="0"/>
              <a:pPr/>
              <a:t>12</a:t>
            </a:fld>
            <a:endParaRPr lang="en-GB"/>
          </a:p>
        </p:txBody>
      </p:sp>
    </p:spTree>
    <p:extLst>
      <p:ext uri="{BB962C8B-B14F-4D97-AF65-F5344CB8AC3E}">
        <p14:creationId xmlns:p14="http://schemas.microsoft.com/office/powerpoint/2010/main" val="26057354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875943-4AB1-22E2-A579-7B91429EEE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8245AF-33C6-2B14-A80C-98708F198FA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4DAF06-287A-2A87-D256-9898AA2FDADB}"/>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Effectiveness, efficiency, user satisfaction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Quantitative aspect</a:t>
            </a:r>
          </a:p>
        </p:txBody>
      </p:sp>
      <p:sp>
        <p:nvSpPr>
          <p:cNvPr id="4" name="Slide Number Placeholder 3">
            <a:extLst>
              <a:ext uri="{FF2B5EF4-FFF2-40B4-BE49-F238E27FC236}">
                <a16:creationId xmlns:a16="http://schemas.microsoft.com/office/drawing/2014/main" id="{63A7F465-F7F4-A7C1-7A3A-E0CB67B625F4}"/>
              </a:ext>
            </a:extLst>
          </p:cNvPr>
          <p:cNvSpPr>
            <a:spLocks noGrp="1"/>
          </p:cNvSpPr>
          <p:nvPr>
            <p:ph type="sldNum" sz="quarter" idx="5"/>
          </p:nvPr>
        </p:nvSpPr>
        <p:spPr/>
        <p:txBody>
          <a:bodyPr/>
          <a:lstStyle/>
          <a:p>
            <a:fld id="{697381A9-0C9E-4D3A-A28B-AC4E168A57BC}" type="slidenum">
              <a:rPr lang="en-GB" smtClean="0"/>
              <a:pPr/>
              <a:t>13</a:t>
            </a:fld>
            <a:endParaRPr lang="en-GB"/>
          </a:p>
        </p:txBody>
      </p:sp>
    </p:spTree>
    <p:extLst>
      <p:ext uri="{BB962C8B-B14F-4D97-AF65-F5344CB8AC3E}">
        <p14:creationId xmlns:p14="http://schemas.microsoft.com/office/powerpoint/2010/main" val="26882695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7731BF-C206-D9AF-810F-380B594883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E7959D-BB8F-C724-08AA-960D42A997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D1FD11-0ED5-0201-19F3-1D0D3A2B4F60}"/>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3D38C55B-ABF0-3812-3A3E-A0B8FA2CC9E3}"/>
              </a:ext>
            </a:extLst>
          </p:cNvPr>
          <p:cNvSpPr>
            <a:spLocks noGrp="1"/>
          </p:cNvSpPr>
          <p:nvPr>
            <p:ph type="sldNum" sz="quarter" idx="5"/>
          </p:nvPr>
        </p:nvSpPr>
        <p:spPr/>
        <p:txBody>
          <a:bodyPr/>
          <a:lstStyle/>
          <a:p>
            <a:fld id="{697381A9-0C9E-4D3A-A28B-AC4E168A57BC}" type="slidenum">
              <a:rPr lang="en-GB" smtClean="0"/>
              <a:pPr/>
              <a:t>14</a:t>
            </a:fld>
            <a:endParaRPr lang="en-GB"/>
          </a:p>
        </p:txBody>
      </p:sp>
    </p:spTree>
    <p:extLst>
      <p:ext uri="{BB962C8B-B14F-4D97-AF65-F5344CB8AC3E}">
        <p14:creationId xmlns:p14="http://schemas.microsoft.com/office/powerpoint/2010/main" val="21832055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FBA31B-F07C-D882-3F12-2670DD000A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791F83-5860-CF52-100A-BD369C259F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F26088-344E-5F54-0079-304F3FDEE2CB}"/>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There is also a qualitative aspect, it might affect how users evaluate search results. My search strategy might be different if I am trying to find a person, or </a:t>
            </a:r>
          </a:p>
        </p:txBody>
      </p:sp>
      <p:sp>
        <p:nvSpPr>
          <p:cNvPr id="4" name="Slide Number Placeholder 3">
            <a:extLst>
              <a:ext uri="{FF2B5EF4-FFF2-40B4-BE49-F238E27FC236}">
                <a16:creationId xmlns:a16="http://schemas.microsoft.com/office/drawing/2014/main" id="{0B75F6A3-E464-12F8-7CDD-60AF004B6A26}"/>
              </a:ext>
            </a:extLst>
          </p:cNvPr>
          <p:cNvSpPr>
            <a:spLocks noGrp="1"/>
          </p:cNvSpPr>
          <p:nvPr>
            <p:ph type="sldNum" sz="quarter" idx="5"/>
          </p:nvPr>
        </p:nvSpPr>
        <p:spPr/>
        <p:txBody>
          <a:bodyPr/>
          <a:lstStyle/>
          <a:p>
            <a:fld id="{697381A9-0C9E-4D3A-A28B-AC4E168A57BC}" type="slidenum">
              <a:rPr lang="en-GB" smtClean="0"/>
              <a:pPr/>
              <a:t>15</a:t>
            </a:fld>
            <a:endParaRPr lang="en-GB"/>
          </a:p>
        </p:txBody>
      </p:sp>
    </p:spTree>
    <p:extLst>
      <p:ext uri="{BB962C8B-B14F-4D97-AF65-F5344CB8AC3E}">
        <p14:creationId xmlns:p14="http://schemas.microsoft.com/office/powerpoint/2010/main" val="30795315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58C000-407D-2C4A-2217-0F47EA7F80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4BD30E-AF02-9F50-48A3-E924ECC2A5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06D63BB-FB22-F528-988D-238BD53D0450}"/>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56147289-36CF-EEF9-F7BD-5C14CFFEC64C}"/>
              </a:ext>
            </a:extLst>
          </p:cNvPr>
          <p:cNvSpPr>
            <a:spLocks noGrp="1"/>
          </p:cNvSpPr>
          <p:nvPr>
            <p:ph type="sldNum" sz="quarter" idx="5"/>
          </p:nvPr>
        </p:nvSpPr>
        <p:spPr/>
        <p:txBody>
          <a:bodyPr/>
          <a:lstStyle/>
          <a:p>
            <a:fld id="{697381A9-0C9E-4D3A-A28B-AC4E168A57BC}" type="slidenum">
              <a:rPr lang="en-GB" smtClean="0"/>
              <a:pPr/>
              <a:t>16</a:t>
            </a:fld>
            <a:endParaRPr lang="en-GB"/>
          </a:p>
        </p:txBody>
      </p:sp>
    </p:spTree>
    <p:extLst>
      <p:ext uri="{BB962C8B-B14F-4D97-AF65-F5344CB8AC3E}">
        <p14:creationId xmlns:p14="http://schemas.microsoft.com/office/powerpoint/2010/main" val="30035337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20A760-CAA3-302B-C4FC-B8D7D43EC0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3F767E-3AFB-9B92-5613-F21C02C889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7697C3-E280-BC24-E19D-FB5794082B81}"/>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We’re going to start with the qualitative study, as it also gives context to our quantitative findings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Try to decide a way to model each task using a number of task facets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Then characterise tasks that we find through interviews, questionnaires and observation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2C02211E-4181-5DBA-FAFF-4466B318A7C0}"/>
              </a:ext>
            </a:extLst>
          </p:cNvPr>
          <p:cNvSpPr>
            <a:spLocks noGrp="1"/>
          </p:cNvSpPr>
          <p:nvPr>
            <p:ph type="sldNum" sz="quarter" idx="5"/>
          </p:nvPr>
        </p:nvSpPr>
        <p:spPr/>
        <p:txBody>
          <a:bodyPr/>
          <a:lstStyle/>
          <a:p>
            <a:fld id="{697381A9-0C9E-4D3A-A28B-AC4E168A57BC}" type="slidenum">
              <a:rPr lang="en-GB" smtClean="0"/>
              <a:pPr/>
              <a:t>17</a:t>
            </a:fld>
            <a:endParaRPr lang="en-GB"/>
          </a:p>
        </p:txBody>
      </p:sp>
    </p:spTree>
    <p:extLst>
      <p:ext uri="{BB962C8B-B14F-4D97-AF65-F5344CB8AC3E}">
        <p14:creationId xmlns:p14="http://schemas.microsoft.com/office/powerpoint/2010/main" val="30233460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Try to decide a way to model each task using a number of task facets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Then characterise tasks that we find through interviews, questionnaires and observation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New people in the organisation don’t know their way around yet and don’t have a network</a:t>
            </a:r>
          </a:p>
        </p:txBody>
      </p:sp>
      <p:sp>
        <p:nvSpPr>
          <p:cNvPr id="4" name="Slide Number Placeholder 3"/>
          <p:cNvSpPr>
            <a:spLocks noGrp="1"/>
          </p:cNvSpPr>
          <p:nvPr>
            <p:ph type="sldNum" sz="quarter" idx="5"/>
          </p:nvPr>
        </p:nvSpPr>
        <p:spPr/>
        <p:txBody>
          <a:bodyPr/>
          <a:lstStyle/>
          <a:p>
            <a:fld id="{697381A9-0C9E-4D3A-A28B-AC4E168A57BC}" type="slidenum">
              <a:rPr lang="en-GB" smtClean="0"/>
              <a:pPr/>
              <a:t>18</a:t>
            </a:fld>
            <a:endParaRPr lang="en-GB"/>
          </a:p>
        </p:txBody>
      </p:sp>
    </p:spTree>
    <p:extLst>
      <p:ext uri="{BB962C8B-B14F-4D97-AF65-F5344CB8AC3E}">
        <p14:creationId xmlns:p14="http://schemas.microsoft.com/office/powerpoint/2010/main" val="7962274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5D675B-D872-7125-CAC7-99D5C9E1EE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B640DA-EBDF-F85B-D414-8948040B58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AC4E79-3F5D-3AEE-B5E2-28B083622FFD}"/>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8C80FFBA-5393-220D-A240-3DE084302776}"/>
              </a:ext>
            </a:extLst>
          </p:cNvPr>
          <p:cNvSpPr>
            <a:spLocks noGrp="1"/>
          </p:cNvSpPr>
          <p:nvPr>
            <p:ph type="sldNum" sz="quarter" idx="5"/>
          </p:nvPr>
        </p:nvSpPr>
        <p:spPr/>
        <p:txBody>
          <a:bodyPr/>
          <a:lstStyle/>
          <a:p>
            <a:fld id="{697381A9-0C9E-4D3A-A28B-AC4E168A57BC}" type="slidenum">
              <a:rPr lang="en-GB" smtClean="0"/>
              <a:pPr/>
              <a:t>19</a:t>
            </a:fld>
            <a:endParaRPr lang="en-GB"/>
          </a:p>
        </p:txBody>
      </p:sp>
    </p:spTree>
    <p:extLst>
      <p:ext uri="{BB962C8B-B14F-4D97-AF65-F5344CB8AC3E}">
        <p14:creationId xmlns:p14="http://schemas.microsoft.com/office/powerpoint/2010/main" val="3951063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In expert search the search results are people instead of documents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We are basically trying to help people search for other people with expertise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dirty="0"/>
          </a:p>
        </p:txBody>
      </p:sp>
      <p:sp>
        <p:nvSpPr>
          <p:cNvPr id="4" name="Slide Number Placeholder 3"/>
          <p:cNvSpPr>
            <a:spLocks noGrp="1"/>
          </p:cNvSpPr>
          <p:nvPr>
            <p:ph type="sldNum" sz="quarter" idx="5"/>
          </p:nvPr>
        </p:nvSpPr>
        <p:spPr/>
        <p:txBody>
          <a:bodyPr/>
          <a:lstStyle/>
          <a:p>
            <a:fld id="{697381A9-0C9E-4D3A-A28B-AC4E168A57BC}" type="slidenum">
              <a:rPr lang="en-GB" smtClean="0"/>
              <a:pPr/>
              <a:t>2</a:t>
            </a:fld>
            <a:endParaRPr lang="en-GB"/>
          </a:p>
        </p:txBody>
      </p:sp>
    </p:spTree>
    <p:extLst>
      <p:ext uri="{BB962C8B-B14F-4D97-AF65-F5344CB8AC3E}">
        <p14:creationId xmlns:p14="http://schemas.microsoft.com/office/powerpoint/2010/main" val="16979039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Support different search strategies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Which might be related to different preferences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	</a:t>
            </a:r>
            <a:r>
              <a:rPr lang="en-GB" dirty="0" err="1"/>
              <a:t>Serialistic</a:t>
            </a:r>
            <a:r>
              <a:rPr lang="en-GB" dirty="0"/>
              <a:t> vs holistic cognitive styles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	perhaps with expertise, there will be a dominant search strategy</a:t>
            </a:r>
          </a:p>
        </p:txBody>
      </p:sp>
      <p:sp>
        <p:nvSpPr>
          <p:cNvPr id="4" name="Slide Number Placeholder 3"/>
          <p:cNvSpPr>
            <a:spLocks noGrp="1"/>
          </p:cNvSpPr>
          <p:nvPr>
            <p:ph type="sldNum" sz="quarter" idx="5"/>
          </p:nvPr>
        </p:nvSpPr>
        <p:spPr/>
        <p:txBody>
          <a:bodyPr/>
          <a:lstStyle/>
          <a:p>
            <a:fld id="{697381A9-0C9E-4D3A-A28B-AC4E168A57BC}" type="slidenum">
              <a:rPr lang="en-GB" smtClean="0"/>
              <a:pPr/>
              <a:t>20</a:t>
            </a:fld>
            <a:endParaRPr lang="en-GB"/>
          </a:p>
        </p:txBody>
      </p:sp>
    </p:spTree>
    <p:extLst>
      <p:ext uri="{BB962C8B-B14F-4D97-AF65-F5344CB8AC3E}">
        <p14:creationId xmlns:p14="http://schemas.microsoft.com/office/powerpoint/2010/main" val="14518155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Support different search strategies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Which might be related to different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Serialistic</a:t>
            </a:r>
            <a:r>
              <a:rPr lang="en-GB" dirty="0"/>
              <a:t> vs holistic cognitive styles</a:t>
            </a:r>
          </a:p>
        </p:txBody>
      </p:sp>
      <p:sp>
        <p:nvSpPr>
          <p:cNvPr id="4" name="Slide Number Placeholder 3"/>
          <p:cNvSpPr>
            <a:spLocks noGrp="1"/>
          </p:cNvSpPr>
          <p:nvPr>
            <p:ph type="sldNum" sz="quarter" idx="5"/>
          </p:nvPr>
        </p:nvSpPr>
        <p:spPr/>
        <p:txBody>
          <a:bodyPr/>
          <a:lstStyle/>
          <a:p>
            <a:fld id="{697381A9-0C9E-4D3A-A28B-AC4E168A57BC}" type="slidenum">
              <a:rPr lang="en-GB" smtClean="0"/>
              <a:pPr/>
              <a:t>21</a:t>
            </a:fld>
            <a:endParaRPr lang="en-GB"/>
          </a:p>
        </p:txBody>
      </p:sp>
    </p:spTree>
    <p:extLst>
      <p:ext uri="{BB962C8B-B14F-4D97-AF65-F5344CB8AC3E}">
        <p14:creationId xmlns:p14="http://schemas.microsoft.com/office/powerpoint/2010/main" val="42546316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Specifically: amount of information</a:t>
            </a:r>
          </a:p>
        </p:txBody>
      </p:sp>
      <p:sp>
        <p:nvSpPr>
          <p:cNvPr id="4" name="Slide Number Placeholder 3"/>
          <p:cNvSpPr>
            <a:spLocks noGrp="1"/>
          </p:cNvSpPr>
          <p:nvPr>
            <p:ph type="sldNum" sz="quarter" idx="5"/>
          </p:nvPr>
        </p:nvSpPr>
        <p:spPr/>
        <p:txBody>
          <a:bodyPr/>
          <a:lstStyle/>
          <a:p>
            <a:fld id="{697381A9-0C9E-4D3A-A28B-AC4E168A57BC}" type="slidenum">
              <a:rPr lang="en-GB" smtClean="0"/>
              <a:pPr/>
              <a:t>22</a:t>
            </a:fld>
            <a:endParaRPr lang="en-GB"/>
          </a:p>
        </p:txBody>
      </p:sp>
    </p:spTree>
    <p:extLst>
      <p:ext uri="{BB962C8B-B14F-4D97-AF65-F5344CB8AC3E}">
        <p14:creationId xmlns:p14="http://schemas.microsoft.com/office/powerpoint/2010/main" val="3493370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7D61E6-950C-9876-1A34-337E94357A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AA8DDC-B124-A6D4-C125-065B8738C7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E826CC-4225-AD2F-A037-95B8034E6BD1}"/>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Specifically: amount of information</a:t>
            </a:r>
          </a:p>
        </p:txBody>
      </p:sp>
      <p:sp>
        <p:nvSpPr>
          <p:cNvPr id="4" name="Slide Number Placeholder 3">
            <a:extLst>
              <a:ext uri="{FF2B5EF4-FFF2-40B4-BE49-F238E27FC236}">
                <a16:creationId xmlns:a16="http://schemas.microsoft.com/office/drawing/2014/main" id="{E51FF99F-81D9-D2C2-C62E-F26B6858675A}"/>
              </a:ext>
            </a:extLst>
          </p:cNvPr>
          <p:cNvSpPr>
            <a:spLocks noGrp="1"/>
          </p:cNvSpPr>
          <p:nvPr>
            <p:ph type="sldNum" sz="quarter" idx="5"/>
          </p:nvPr>
        </p:nvSpPr>
        <p:spPr/>
        <p:txBody>
          <a:bodyPr/>
          <a:lstStyle/>
          <a:p>
            <a:fld id="{697381A9-0C9E-4D3A-A28B-AC4E168A57BC}" type="slidenum">
              <a:rPr lang="en-GB" smtClean="0"/>
              <a:pPr/>
              <a:t>23</a:t>
            </a:fld>
            <a:endParaRPr lang="en-GB"/>
          </a:p>
        </p:txBody>
      </p:sp>
    </p:spTree>
    <p:extLst>
      <p:ext uri="{BB962C8B-B14F-4D97-AF65-F5344CB8AC3E}">
        <p14:creationId xmlns:p14="http://schemas.microsoft.com/office/powerpoint/2010/main" val="38606380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6B0A34-871D-E006-3AB4-BB4F0E9FCE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E607CF-6B4C-EF65-165F-D29CCB8129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31E7E6-D695-2423-C52D-486D673EE596}"/>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39B2DEDA-4EA7-B986-C790-9F401731A223}"/>
              </a:ext>
            </a:extLst>
          </p:cNvPr>
          <p:cNvSpPr>
            <a:spLocks noGrp="1"/>
          </p:cNvSpPr>
          <p:nvPr>
            <p:ph type="sldNum" sz="quarter" idx="5"/>
          </p:nvPr>
        </p:nvSpPr>
        <p:spPr/>
        <p:txBody>
          <a:bodyPr/>
          <a:lstStyle/>
          <a:p>
            <a:fld id="{697381A9-0C9E-4D3A-A28B-AC4E168A57BC}" type="slidenum">
              <a:rPr lang="en-GB" smtClean="0"/>
              <a:pPr/>
              <a:t>24</a:t>
            </a:fld>
            <a:endParaRPr lang="en-GB"/>
          </a:p>
        </p:txBody>
      </p:sp>
    </p:spTree>
    <p:extLst>
      <p:ext uri="{BB962C8B-B14F-4D97-AF65-F5344CB8AC3E}">
        <p14:creationId xmlns:p14="http://schemas.microsoft.com/office/powerpoint/2010/main" val="9399713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qualitative analysis suggested this is an important explanatory variable, so it would be interesting to see how this interacts with the other variables</a:t>
            </a:r>
          </a:p>
        </p:txBody>
      </p:sp>
      <p:sp>
        <p:nvSpPr>
          <p:cNvPr id="4" name="Slide Number Placeholder 3"/>
          <p:cNvSpPr>
            <a:spLocks noGrp="1"/>
          </p:cNvSpPr>
          <p:nvPr>
            <p:ph type="sldNum" sz="quarter" idx="5"/>
          </p:nvPr>
        </p:nvSpPr>
        <p:spPr/>
        <p:txBody>
          <a:bodyPr/>
          <a:lstStyle/>
          <a:p>
            <a:fld id="{697381A9-0C9E-4D3A-A28B-AC4E168A57BC}" type="slidenum">
              <a:rPr lang="en-GB" smtClean="0"/>
              <a:pPr/>
              <a:t>25</a:t>
            </a:fld>
            <a:endParaRPr lang="en-GB"/>
          </a:p>
        </p:txBody>
      </p:sp>
    </p:spTree>
    <p:extLst>
      <p:ext uri="{BB962C8B-B14F-4D97-AF65-F5344CB8AC3E}">
        <p14:creationId xmlns:p14="http://schemas.microsoft.com/office/powerpoint/2010/main" val="347260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Specifically: amount of information</a:t>
            </a:r>
          </a:p>
        </p:txBody>
      </p:sp>
      <p:sp>
        <p:nvSpPr>
          <p:cNvPr id="4" name="Slide Number Placeholder 3"/>
          <p:cNvSpPr>
            <a:spLocks noGrp="1"/>
          </p:cNvSpPr>
          <p:nvPr>
            <p:ph type="sldNum" sz="quarter" idx="5"/>
          </p:nvPr>
        </p:nvSpPr>
        <p:spPr/>
        <p:txBody>
          <a:bodyPr/>
          <a:lstStyle/>
          <a:p>
            <a:fld id="{697381A9-0C9E-4D3A-A28B-AC4E168A57BC}" type="slidenum">
              <a:rPr lang="en-GB" smtClean="0"/>
              <a:pPr/>
              <a:t>26</a:t>
            </a:fld>
            <a:endParaRPr lang="en-GB"/>
          </a:p>
        </p:txBody>
      </p:sp>
    </p:spTree>
    <p:extLst>
      <p:ext uri="{BB962C8B-B14F-4D97-AF65-F5344CB8AC3E}">
        <p14:creationId xmlns:p14="http://schemas.microsoft.com/office/powerpoint/2010/main" val="32947570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888142-5E15-BE8A-EDAF-256270CCA2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BA23EA-3926-39DB-3648-536BC3764A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0EE0A9-303D-E231-9269-D1D192104535}"/>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Specifically: amount of information</a:t>
            </a:r>
          </a:p>
        </p:txBody>
      </p:sp>
      <p:sp>
        <p:nvSpPr>
          <p:cNvPr id="4" name="Slide Number Placeholder 3">
            <a:extLst>
              <a:ext uri="{FF2B5EF4-FFF2-40B4-BE49-F238E27FC236}">
                <a16:creationId xmlns:a16="http://schemas.microsoft.com/office/drawing/2014/main" id="{DB5BD712-71EB-2C50-319F-549A2C2ABFF1}"/>
              </a:ext>
            </a:extLst>
          </p:cNvPr>
          <p:cNvSpPr>
            <a:spLocks noGrp="1"/>
          </p:cNvSpPr>
          <p:nvPr>
            <p:ph type="sldNum" sz="quarter" idx="5"/>
          </p:nvPr>
        </p:nvSpPr>
        <p:spPr/>
        <p:txBody>
          <a:bodyPr/>
          <a:lstStyle/>
          <a:p>
            <a:fld id="{697381A9-0C9E-4D3A-A28B-AC4E168A57BC}" type="slidenum">
              <a:rPr lang="en-GB" smtClean="0"/>
              <a:pPr/>
              <a:t>27</a:t>
            </a:fld>
            <a:endParaRPr lang="en-GB"/>
          </a:p>
        </p:txBody>
      </p:sp>
    </p:spTree>
    <p:extLst>
      <p:ext uri="{BB962C8B-B14F-4D97-AF65-F5344CB8AC3E}">
        <p14:creationId xmlns:p14="http://schemas.microsoft.com/office/powerpoint/2010/main" val="5521649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We can affect how people search – slower evaluation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Specifically: amount of information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the longer term, we should find a way to combine the strengths of both, but the tested versions are incompatible. </a:t>
            </a:r>
          </a:p>
        </p:txBody>
      </p:sp>
      <p:sp>
        <p:nvSpPr>
          <p:cNvPr id="4" name="Slide Number Placeholder 3"/>
          <p:cNvSpPr>
            <a:spLocks noGrp="1"/>
          </p:cNvSpPr>
          <p:nvPr>
            <p:ph type="sldNum" sz="quarter" idx="5"/>
          </p:nvPr>
        </p:nvSpPr>
        <p:spPr/>
        <p:txBody>
          <a:bodyPr/>
          <a:lstStyle/>
          <a:p>
            <a:fld id="{697381A9-0C9E-4D3A-A28B-AC4E168A57BC}" type="slidenum">
              <a:rPr lang="en-GB" smtClean="0"/>
              <a:pPr/>
              <a:t>28</a:t>
            </a:fld>
            <a:endParaRPr lang="en-GB"/>
          </a:p>
        </p:txBody>
      </p:sp>
    </p:spTree>
    <p:extLst>
      <p:ext uri="{BB962C8B-B14F-4D97-AF65-F5344CB8AC3E}">
        <p14:creationId xmlns:p14="http://schemas.microsoft.com/office/powerpoint/2010/main" val="27473260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Try to decide a way to model each task using a number of task facets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Then characterise tasks that we find through interviews, questionnaires and observation</a:t>
            </a:r>
          </a:p>
        </p:txBody>
      </p:sp>
      <p:sp>
        <p:nvSpPr>
          <p:cNvPr id="4" name="Slide Number Placeholder 3"/>
          <p:cNvSpPr>
            <a:spLocks noGrp="1"/>
          </p:cNvSpPr>
          <p:nvPr>
            <p:ph type="sldNum" sz="quarter" idx="5"/>
          </p:nvPr>
        </p:nvSpPr>
        <p:spPr/>
        <p:txBody>
          <a:bodyPr/>
          <a:lstStyle/>
          <a:p>
            <a:fld id="{697381A9-0C9E-4D3A-A28B-AC4E168A57BC}" type="slidenum">
              <a:rPr lang="en-GB" smtClean="0"/>
              <a:pPr/>
              <a:t>29</a:t>
            </a:fld>
            <a:endParaRPr lang="en-GB"/>
          </a:p>
        </p:txBody>
      </p:sp>
    </p:spTree>
    <p:extLst>
      <p:ext uri="{BB962C8B-B14F-4D97-AF65-F5344CB8AC3E}">
        <p14:creationId xmlns:p14="http://schemas.microsoft.com/office/powerpoint/2010/main" val="40726386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45D329-07A2-2B36-58DA-43F17CB7D2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F6E8D5-B79F-D8FD-5679-6B731F7DE4D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C68A08-D7D2-B33D-164A-85FEFB3DCEEB}"/>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previous work </a:t>
            </a:r>
          </a:p>
        </p:txBody>
      </p:sp>
      <p:sp>
        <p:nvSpPr>
          <p:cNvPr id="4" name="Slide Number Placeholder 3">
            <a:extLst>
              <a:ext uri="{FF2B5EF4-FFF2-40B4-BE49-F238E27FC236}">
                <a16:creationId xmlns:a16="http://schemas.microsoft.com/office/drawing/2014/main" id="{74E2C529-638E-7B9F-5BFF-75C246B567B9}"/>
              </a:ext>
            </a:extLst>
          </p:cNvPr>
          <p:cNvSpPr>
            <a:spLocks noGrp="1"/>
          </p:cNvSpPr>
          <p:nvPr>
            <p:ph type="sldNum" sz="quarter" idx="5"/>
          </p:nvPr>
        </p:nvSpPr>
        <p:spPr/>
        <p:txBody>
          <a:bodyPr/>
          <a:lstStyle/>
          <a:p>
            <a:fld id="{697381A9-0C9E-4D3A-A28B-AC4E168A57BC}" type="slidenum">
              <a:rPr lang="en-GB" smtClean="0"/>
              <a:pPr/>
              <a:t>3</a:t>
            </a:fld>
            <a:endParaRPr lang="en-GB"/>
          </a:p>
        </p:txBody>
      </p:sp>
    </p:spTree>
    <p:extLst>
      <p:ext uri="{BB962C8B-B14F-4D97-AF65-F5344CB8AC3E}">
        <p14:creationId xmlns:p14="http://schemas.microsoft.com/office/powerpoint/2010/main" val="40144925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If we change how the system looks and works, it will affect how users interact with that system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Can raise some interesting questions – even in our work we chose for a more effective interface, but it was at odds with the preferences of half the users</a:t>
            </a:r>
          </a:p>
        </p:txBody>
      </p:sp>
      <p:sp>
        <p:nvSpPr>
          <p:cNvPr id="4" name="Slide Number Placeholder 3"/>
          <p:cNvSpPr>
            <a:spLocks noGrp="1"/>
          </p:cNvSpPr>
          <p:nvPr>
            <p:ph type="sldNum" sz="quarter" idx="5"/>
          </p:nvPr>
        </p:nvSpPr>
        <p:spPr/>
        <p:txBody>
          <a:bodyPr/>
          <a:lstStyle/>
          <a:p>
            <a:fld id="{697381A9-0C9E-4D3A-A28B-AC4E168A57BC}" type="slidenum">
              <a:rPr lang="en-GB" smtClean="0"/>
              <a:pPr/>
              <a:t>30</a:t>
            </a:fld>
            <a:endParaRPr lang="en-GB"/>
          </a:p>
        </p:txBody>
      </p:sp>
    </p:spTree>
    <p:extLst>
      <p:ext uri="{BB962C8B-B14F-4D97-AF65-F5344CB8AC3E}">
        <p14:creationId xmlns:p14="http://schemas.microsoft.com/office/powerpoint/2010/main" val="39958002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If we change how the system looks and works, it will affect how users interact with that system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Can raise some interesting questions – even in our work we chose for a more effective interface, but it was at odds with the preferences of half the users</a:t>
            </a:r>
          </a:p>
        </p:txBody>
      </p:sp>
      <p:sp>
        <p:nvSpPr>
          <p:cNvPr id="4" name="Slide Number Placeholder 3"/>
          <p:cNvSpPr>
            <a:spLocks noGrp="1"/>
          </p:cNvSpPr>
          <p:nvPr>
            <p:ph type="sldNum" sz="quarter" idx="5"/>
          </p:nvPr>
        </p:nvSpPr>
        <p:spPr/>
        <p:txBody>
          <a:bodyPr/>
          <a:lstStyle/>
          <a:p>
            <a:fld id="{697381A9-0C9E-4D3A-A28B-AC4E168A57BC}" type="slidenum">
              <a:rPr lang="en-GB" smtClean="0"/>
              <a:pPr/>
              <a:t>31</a:t>
            </a:fld>
            <a:endParaRPr lang="en-GB"/>
          </a:p>
        </p:txBody>
      </p:sp>
    </p:spTree>
    <p:extLst>
      <p:ext uri="{BB962C8B-B14F-4D97-AF65-F5344CB8AC3E}">
        <p14:creationId xmlns:p14="http://schemas.microsoft.com/office/powerpoint/2010/main" val="38918716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If we change how the system looks and works, it will affect how users interact with that system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Can raise some interesting questions – even in our work we chose for a more effective interface, but it was at odds with the preferences of half the users</a:t>
            </a:r>
          </a:p>
        </p:txBody>
      </p:sp>
      <p:sp>
        <p:nvSpPr>
          <p:cNvPr id="4" name="Slide Number Placeholder 3"/>
          <p:cNvSpPr>
            <a:spLocks noGrp="1"/>
          </p:cNvSpPr>
          <p:nvPr>
            <p:ph type="sldNum" sz="quarter" idx="5"/>
          </p:nvPr>
        </p:nvSpPr>
        <p:spPr/>
        <p:txBody>
          <a:bodyPr/>
          <a:lstStyle/>
          <a:p>
            <a:fld id="{697381A9-0C9E-4D3A-A28B-AC4E168A57BC}" type="slidenum">
              <a:rPr lang="en-GB" smtClean="0"/>
              <a:pPr/>
              <a:t>32</a:t>
            </a:fld>
            <a:endParaRPr lang="en-GB"/>
          </a:p>
        </p:txBody>
      </p:sp>
    </p:spTree>
    <p:extLst>
      <p:ext uri="{BB962C8B-B14F-4D97-AF65-F5344CB8AC3E}">
        <p14:creationId xmlns:p14="http://schemas.microsoft.com/office/powerpoint/2010/main" val="5678979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many approaches we can take to designing information systems, and it can be hard to choose one</a:t>
            </a:r>
          </a:p>
          <a:p>
            <a:r>
              <a:rPr lang="en-GB" dirty="0"/>
              <a:t>We found that a task-based approach to design helps us invest into features that provide value to our users</a:t>
            </a:r>
          </a:p>
          <a:p>
            <a:endParaRPr lang="en-GB" dirty="0"/>
          </a:p>
          <a:p>
            <a:r>
              <a:rPr lang="en-GB" dirty="0"/>
              <a:t>We also found that the council members at multiple municipalities have the same search tasks. So even if there are different datasets underlying those systems, it seems plausible that we could work together towards better common search tools. That’s kind of encouraging to me, because I think shared goals and resources can get more fundamental solutions than separated initiatives</a:t>
            </a:r>
            <a:br>
              <a:rPr lang="en-GB" dirty="0"/>
            </a:br>
            <a:endParaRPr lang="en-GB" dirty="0"/>
          </a:p>
          <a:p>
            <a:endParaRPr lang="en-GB" dirty="0"/>
          </a:p>
          <a:p>
            <a:r>
              <a:rPr lang="en-GB" dirty="0"/>
              <a:t>TODO bring it back together</a:t>
            </a:r>
          </a:p>
        </p:txBody>
      </p:sp>
      <p:sp>
        <p:nvSpPr>
          <p:cNvPr id="4" name="Slide Number Placeholder 3"/>
          <p:cNvSpPr>
            <a:spLocks noGrp="1"/>
          </p:cNvSpPr>
          <p:nvPr>
            <p:ph type="sldNum" sz="quarter" idx="5"/>
          </p:nvPr>
        </p:nvSpPr>
        <p:spPr/>
        <p:txBody>
          <a:bodyPr/>
          <a:lstStyle/>
          <a:p>
            <a:fld id="{697381A9-0C9E-4D3A-A28B-AC4E168A57BC}" type="slidenum">
              <a:rPr lang="en-GB" smtClean="0"/>
              <a:pPr/>
              <a:t>33</a:t>
            </a:fld>
            <a:endParaRPr lang="en-GB"/>
          </a:p>
        </p:txBody>
      </p:sp>
    </p:spTree>
    <p:extLst>
      <p:ext uri="{BB962C8B-B14F-4D97-AF65-F5344CB8AC3E}">
        <p14:creationId xmlns:p14="http://schemas.microsoft.com/office/powerpoint/2010/main" val="27619434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FAC95B-360D-0C08-8AC8-AC29246411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BEFB2B-5A70-6F59-16EE-F6CD1F52C5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CC337A-E395-E024-65F6-08DA1C5454EA}"/>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previous work </a:t>
            </a:r>
          </a:p>
        </p:txBody>
      </p:sp>
      <p:sp>
        <p:nvSpPr>
          <p:cNvPr id="4" name="Slide Number Placeholder 3">
            <a:extLst>
              <a:ext uri="{FF2B5EF4-FFF2-40B4-BE49-F238E27FC236}">
                <a16:creationId xmlns:a16="http://schemas.microsoft.com/office/drawing/2014/main" id="{D7F03877-8966-A3CA-C895-A2200283C2D3}"/>
              </a:ext>
            </a:extLst>
          </p:cNvPr>
          <p:cNvSpPr>
            <a:spLocks noGrp="1"/>
          </p:cNvSpPr>
          <p:nvPr>
            <p:ph type="sldNum" sz="quarter" idx="5"/>
          </p:nvPr>
        </p:nvSpPr>
        <p:spPr/>
        <p:txBody>
          <a:bodyPr/>
          <a:lstStyle/>
          <a:p>
            <a:fld id="{697381A9-0C9E-4D3A-A28B-AC4E168A57BC}" type="slidenum">
              <a:rPr lang="en-GB" smtClean="0"/>
              <a:pPr/>
              <a:t>4</a:t>
            </a:fld>
            <a:endParaRPr lang="en-GB"/>
          </a:p>
        </p:txBody>
      </p:sp>
    </p:spTree>
    <p:extLst>
      <p:ext uri="{BB962C8B-B14F-4D97-AF65-F5344CB8AC3E}">
        <p14:creationId xmlns:p14="http://schemas.microsoft.com/office/powerpoint/2010/main" val="31214935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0D60EF-508B-2F2E-5B30-E33812C0ED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DD62D1-587F-3BB7-5F94-766D28319F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A49AF3-4774-215F-7997-F1306F42A513}"/>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44340063-71BD-6BC7-1213-59853B8B7EA1}"/>
              </a:ext>
            </a:extLst>
          </p:cNvPr>
          <p:cNvSpPr>
            <a:spLocks noGrp="1"/>
          </p:cNvSpPr>
          <p:nvPr>
            <p:ph type="sldNum" sz="quarter" idx="5"/>
          </p:nvPr>
        </p:nvSpPr>
        <p:spPr/>
        <p:txBody>
          <a:bodyPr/>
          <a:lstStyle/>
          <a:p>
            <a:fld id="{697381A9-0C9E-4D3A-A28B-AC4E168A57BC}" type="slidenum">
              <a:rPr lang="en-GB" smtClean="0"/>
              <a:pPr/>
              <a:t>5</a:t>
            </a:fld>
            <a:endParaRPr lang="en-GB"/>
          </a:p>
        </p:txBody>
      </p:sp>
    </p:spTree>
    <p:extLst>
      <p:ext uri="{BB962C8B-B14F-4D97-AF65-F5344CB8AC3E}">
        <p14:creationId xmlns:p14="http://schemas.microsoft.com/office/powerpoint/2010/main" val="2546358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E8863-7F51-A766-5E3B-0656A2A71A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A41962-2D74-014E-A1A0-21AC5CCAE8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F8256A-2CA6-8A27-D55F-1C244F40BA0E}"/>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Very high level we can consider three steps</a:t>
            </a:r>
          </a:p>
        </p:txBody>
      </p:sp>
      <p:sp>
        <p:nvSpPr>
          <p:cNvPr id="4" name="Slide Number Placeholder 3">
            <a:extLst>
              <a:ext uri="{FF2B5EF4-FFF2-40B4-BE49-F238E27FC236}">
                <a16:creationId xmlns:a16="http://schemas.microsoft.com/office/drawing/2014/main" id="{4D77DE04-6A36-23D8-20F5-534DA71EC4CC}"/>
              </a:ext>
            </a:extLst>
          </p:cNvPr>
          <p:cNvSpPr>
            <a:spLocks noGrp="1"/>
          </p:cNvSpPr>
          <p:nvPr>
            <p:ph type="sldNum" sz="quarter" idx="5"/>
          </p:nvPr>
        </p:nvSpPr>
        <p:spPr/>
        <p:txBody>
          <a:bodyPr/>
          <a:lstStyle/>
          <a:p>
            <a:fld id="{697381A9-0C9E-4D3A-A28B-AC4E168A57BC}" type="slidenum">
              <a:rPr lang="en-GB" smtClean="0"/>
              <a:pPr/>
              <a:t>6</a:t>
            </a:fld>
            <a:endParaRPr lang="en-GB"/>
          </a:p>
        </p:txBody>
      </p:sp>
    </p:spTree>
    <p:extLst>
      <p:ext uri="{BB962C8B-B14F-4D97-AF65-F5344CB8AC3E}">
        <p14:creationId xmlns:p14="http://schemas.microsoft.com/office/powerpoint/2010/main" val="33828145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4455CD-088C-B054-0B10-924D5DA26C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5335E5-0400-BB25-86CC-3718E3982C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DBBE29-53CC-58B4-383A-7C7A039332B1}"/>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First we need to find some way to identify the experts, and link them to evidence of their expertise</a:t>
            </a:r>
          </a:p>
        </p:txBody>
      </p:sp>
      <p:sp>
        <p:nvSpPr>
          <p:cNvPr id="4" name="Slide Number Placeholder 3">
            <a:extLst>
              <a:ext uri="{FF2B5EF4-FFF2-40B4-BE49-F238E27FC236}">
                <a16:creationId xmlns:a16="http://schemas.microsoft.com/office/drawing/2014/main" id="{B15EB234-0945-618A-3E4E-34E769EC1157}"/>
              </a:ext>
            </a:extLst>
          </p:cNvPr>
          <p:cNvSpPr>
            <a:spLocks noGrp="1"/>
          </p:cNvSpPr>
          <p:nvPr>
            <p:ph type="sldNum" sz="quarter" idx="5"/>
          </p:nvPr>
        </p:nvSpPr>
        <p:spPr/>
        <p:txBody>
          <a:bodyPr/>
          <a:lstStyle/>
          <a:p>
            <a:fld id="{697381A9-0C9E-4D3A-A28B-AC4E168A57BC}" type="slidenum">
              <a:rPr lang="en-GB" smtClean="0"/>
              <a:pPr/>
              <a:t>7</a:t>
            </a:fld>
            <a:endParaRPr lang="en-GB"/>
          </a:p>
        </p:txBody>
      </p:sp>
    </p:spTree>
    <p:extLst>
      <p:ext uri="{BB962C8B-B14F-4D97-AF65-F5344CB8AC3E}">
        <p14:creationId xmlns:p14="http://schemas.microsoft.com/office/powerpoint/2010/main" val="17965806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AB1303-C13F-26F0-D9C0-A03C621295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1E575C-323B-3BCE-3118-52EDD6BCA2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8714B9-61E0-DAFF-FB42-7DA148B40531}"/>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Then, given a query, we need to rank our search results. This could be done by ranking our pieces of evidence</a:t>
            </a:r>
          </a:p>
        </p:txBody>
      </p:sp>
      <p:sp>
        <p:nvSpPr>
          <p:cNvPr id="4" name="Slide Number Placeholder 3">
            <a:extLst>
              <a:ext uri="{FF2B5EF4-FFF2-40B4-BE49-F238E27FC236}">
                <a16:creationId xmlns:a16="http://schemas.microsoft.com/office/drawing/2014/main" id="{1CC46F30-AE13-2475-D4C5-BB6CD855D33B}"/>
              </a:ext>
            </a:extLst>
          </p:cNvPr>
          <p:cNvSpPr>
            <a:spLocks noGrp="1"/>
          </p:cNvSpPr>
          <p:nvPr>
            <p:ph type="sldNum" sz="quarter" idx="5"/>
          </p:nvPr>
        </p:nvSpPr>
        <p:spPr/>
        <p:txBody>
          <a:bodyPr/>
          <a:lstStyle/>
          <a:p>
            <a:fld id="{697381A9-0C9E-4D3A-A28B-AC4E168A57BC}" type="slidenum">
              <a:rPr lang="en-GB" smtClean="0"/>
              <a:pPr/>
              <a:t>8</a:t>
            </a:fld>
            <a:endParaRPr lang="en-GB"/>
          </a:p>
        </p:txBody>
      </p:sp>
    </p:spTree>
    <p:extLst>
      <p:ext uri="{BB962C8B-B14F-4D97-AF65-F5344CB8AC3E}">
        <p14:creationId xmlns:p14="http://schemas.microsoft.com/office/powerpoint/2010/main" val="27222835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0DDE00-5273-7967-EC41-E8EA0020F4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17D567E-028B-901B-42C6-A28FFA0AD8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F0663C-FE7F-4C7D-BAA9-E25979A41E00}"/>
              </a:ext>
            </a:extLst>
          </p:cNvP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Finally, we present our results in the interface, and give users ways to interact with these results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Previous work in expert search has largely focused on these first two steps. </a:t>
            </a:r>
          </a:p>
        </p:txBody>
      </p:sp>
      <p:sp>
        <p:nvSpPr>
          <p:cNvPr id="4" name="Slide Number Placeholder 3">
            <a:extLst>
              <a:ext uri="{FF2B5EF4-FFF2-40B4-BE49-F238E27FC236}">
                <a16:creationId xmlns:a16="http://schemas.microsoft.com/office/drawing/2014/main" id="{2B368B43-6F34-AD9A-6E3F-44C825128DCE}"/>
              </a:ext>
            </a:extLst>
          </p:cNvPr>
          <p:cNvSpPr>
            <a:spLocks noGrp="1"/>
          </p:cNvSpPr>
          <p:nvPr>
            <p:ph type="sldNum" sz="quarter" idx="5"/>
          </p:nvPr>
        </p:nvSpPr>
        <p:spPr/>
        <p:txBody>
          <a:bodyPr/>
          <a:lstStyle/>
          <a:p>
            <a:fld id="{697381A9-0C9E-4D3A-A28B-AC4E168A57BC}" type="slidenum">
              <a:rPr lang="en-GB" smtClean="0"/>
              <a:pPr/>
              <a:t>9</a:t>
            </a:fld>
            <a:endParaRPr lang="en-GB"/>
          </a:p>
        </p:txBody>
      </p:sp>
    </p:spTree>
    <p:extLst>
      <p:ext uri="{BB962C8B-B14F-4D97-AF65-F5344CB8AC3E}">
        <p14:creationId xmlns:p14="http://schemas.microsoft.com/office/powerpoint/2010/main" val="25414249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yellow">
    <p:bg bwMode="gray">
      <p:bgPr>
        <a:solidFill>
          <a:schemeClr val="accent1"/>
        </a:solidFill>
        <a:effectLst/>
      </p:bgPr>
    </p:bg>
    <p:spTree>
      <p:nvGrpSpPr>
        <p:cNvPr id="1" name=""/>
        <p:cNvGrpSpPr/>
        <p:nvPr/>
      </p:nvGrpSpPr>
      <p:grpSpPr>
        <a:xfrm>
          <a:off x="0" y="0"/>
          <a:ext cx="0" cy="0"/>
          <a:chOff x="0" y="0"/>
          <a:chExt cx="0" cy="0"/>
        </a:xfrm>
      </p:grpSpPr>
      <p:pic>
        <p:nvPicPr>
          <p:cNvPr id="3" name="Afbeelding 2">
            <a:extLst>
              <a:ext uri="{FF2B5EF4-FFF2-40B4-BE49-F238E27FC236}">
                <a16:creationId xmlns:a16="http://schemas.microsoft.com/office/drawing/2014/main" id="{9819248C-42BE-9F43-9F46-40D50B305A9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3226845" cy="1268759"/>
          </a:xfrm>
          <a:prstGeom prst="rect">
            <a:avLst/>
          </a:prstGeom>
        </p:spPr>
      </p:pic>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85375" y="512910"/>
            <a:ext cx="1853435"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888EA3E1-C57B-354F-A509-7847EF0D89CA}" type="datetime1">
              <a:rPr lang="nl-NL" smtClean="0"/>
              <a:t>10-3-2024</a:t>
            </a:fld>
            <a:endParaRPr lang="en-GB" dirty="0"/>
          </a:p>
        </p:txBody>
      </p:sp>
      <p:sp>
        <p:nvSpPr>
          <p:cNvPr id="31" name="Tijdelijke aanduiding voor tekst 30">
            <a:extLst>
              <a:ext uri="{FF2B5EF4-FFF2-40B4-BE49-F238E27FC236}">
                <a16:creationId xmlns:a16="http://schemas.microsoft.com/office/drawing/2014/main" id="{E6D5F428-993B-6A4C-A7CE-238F44C7C548}"/>
              </a:ext>
            </a:extLst>
          </p:cNvPr>
          <p:cNvSpPr>
            <a:spLocks noGrp="1"/>
          </p:cNvSpPr>
          <p:nvPr>
            <p:ph type="body" sz="quarter" idx="14" hasCustomPrompt="1"/>
          </p:nvPr>
        </p:nvSpPr>
        <p:spPr>
          <a:xfrm>
            <a:off x="2575859" y="501834"/>
            <a:ext cx="7008532" cy="227101"/>
          </a:xfrm>
          <a:prstGeom prst="rect">
            <a:avLst/>
          </a:prstGeom>
        </p:spPr>
        <p:txBody>
          <a:bodyPr/>
          <a:lstStyle>
            <a:lvl1pPr algn="ctr">
              <a:defRPr sz="1200" b="0" i="0" u="none" cap="all" spc="50" baseline="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575177" y="5800328"/>
            <a:ext cx="5044821"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575177" y="6017497"/>
            <a:ext cx="5044821"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
        <p:nvSpPr>
          <p:cNvPr id="41" name="Titel 1">
            <a:extLst>
              <a:ext uri="{FF2B5EF4-FFF2-40B4-BE49-F238E27FC236}">
                <a16:creationId xmlns:a16="http://schemas.microsoft.com/office/drawing/2014/main" id="{75804E32-4442-4548-B1CA-E4A4F92AB285}"/>
              </a:ext>
            </a:extLst>
          </p:cNvPr>
          <p:cNvSpPr>
            <a:spLocks noGrp="1"/>
          </p:cNvSpPr>
          <p:nvPr>
            <p:ph type="ctrTitle" hasCustomPrompt="1"/>
          </p:nvPr>
        </p:nvSpPr>
        <p:spPr>
          <a:xfrm>
            <a:off x="393291" y="1196750"/>
            <a:ext cx="11374639" cy="4603578"/>
          </a:xfrm>
          <a:prstGeom prst="rect">
            <a:avLst/>
          </a:prstGeom>
        </p:spPr>
        <p:txBody>
          <a:bodyPr anchor="ctr" anchorCtr="0"/>
          <a:lstStyle>
            <a:lvl1pPr algn="ctr">
              <a:defRPr sz="4100" b="0" i="1">
                <a:latin typeface="Merriweather Light" pitchFamily="2" charset="77"/>
              </a:defRPr>
            </a:lvl1pPr>
          </a:lstStyle>
          <a:p>
            <a:r>
              <a:rPr lang="en-GB" dirty="0"/>
              <a:t>Place your attention-grabbing</a:t>
            </a:r>
            <a:br>
              <a:rPr lang="en-GB" dirty="0"/>
            </a:br>
            <a:r>
              <a:rPr lang="en-GB" dirty="0"/>
              <a:t>headline here</a:t>
            </a:r>
          </a:p>
        </p:txBody>
      </p:sp>
    </p:spTree>
    <p:extLst>
      <p:ext uri="{BB962C8B-B14F-4D97-AF65-F5344CB8AC3E}">
        <p14:creationId xmlns:p14="http://schemas.microsoft.com/office/powerpoint/2010/main" val="2234253795"/>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11">
          <p15:clr>
            <a:srgbClr val="FBAE40"/>
          </p15:clr>
        </p15:guide>
        <p15:guide id="7" pos="6200">
          <p15:clr>
            <a:srgbClr val="FBAE40"/>
          </p15:clr>
        </p15:guide>
        <p15:guide id="8" pos="6290">
          <p15:clr>
            <a:srgbClr val="FBAE40"/>
          </p15:clr>
        </p15:guide>
        <p15:guide id="9" pos="4998">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8" orient="horz" pos="754" userDrawn="1">
          <p15:clr>
            <a:srgbClr val="FBAE40"/>
          </p15:clr>
        </p15:guide>
        <p15:guide id="19" orient="horz" pos="2115"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hapter / quote">
    <p:bg bwMode="gray">
      <p:bgPr>
        <a:solidFill>
          <a:schemeClr val="bg1"/>
        </a:solidFill>
        <a:effectLst/>
      </p:bgPr>
    </p:bg>
    <p:spTree>
      <p:nvGrpSpPr>
        <p:cNvPr id="1" name=""/>
        <p:cNvGrpSpPr/>
        <p:nvPr/>
      </p:nvGrpSpPr>
      <p:grpSpPr>
        <a:xfrm>
          <a:off x="0" y="0"/>
          <a:ext cx="0" cy="0"/>
          <a:chOff x="0" y="0"/>
          <a:chExt cx="0" cy="0"/>
        </a:xfrm>
      </p:grpSpPr>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93291" y="1180848"/>
            <a:ext cx="11374640" cy="4726372"/>
          </a:xfrm>
          <a:prstGeom prst="rect">
            <a:avLst/>
          </a:prstGeom>
        </p:spPr>
        <p:txBody>
          <a:bodyPr anchor="ctr" anchorCtr="0"/>
          <a:lstStyle>
            <a:lvl1pPr marL="0" marR="0" indent="0" algn="ctr" defTabSz="914400" rtl="0" eaLnBrk="1" fontAlgn="auto" latinLnBrk="0" hangingPunct="1">
              <a:lnSpc>
                <a:spcPct val="100000"/>
              </a:lnSpc>
              <a:spcBef>
                <a:spcPct val="0"/>
              </a:spcBef>
              <a:spcAft>
                <a:spcPts val="0"/>
              </a:spcAft>
              <a:buClrTx/>
              <a:buSzTx/>
              <a:buFontTx/>
              <a:buNone/>
              <a:tabLst/>
              <a:defRPr sz="4100" b="0" i="1">
                <a:latin typeface="Merriweather Light" pitchFamily="2" charset="77"/>
              </a:defRPr>
            </a:lvl1pPr>
          </a:lstStyle>
          <a:p>
            <a:r>
              <a:rPr lang="en-GB" dirty="0"/>
              <a:t>Chapter title or Quote slide.</a:t>
            </a:r>
            <a:br>
              <a:rPr lang="en-GB" dirty="0"/>
            </a:br>
            <a:r>
              <a:rPr lang="en-GB" dirty="0"/>
              <a:t>(Leave Name </a:t>
            </a:r>
            <a:r>
              <a:rPr lang="en-GB" dirty="0" err="1"/>
              <a:t>Lastname</a:t>
            </a:r>
            <a:r>
              <a:rPr lang="en-GB" dirty="0"/>
              <a:t> and Job title</a:t>
            </a:r>
            <a:br>
              <a:rPr lang="en-GB" dirty="0"/>
            </a:br>
            <a:r>
              <a:rPr lang="en-GB" dirty="0"/>
              <a:t>empty in case of chapter slide.)</a:t>
            </a:r>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578225" y="5915171"/>
            <a:ext cx="5038725"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578225" y="6140291"/>
            <a:ext cx="5038725"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Tree>
    <p:extLst>
      <p:ext uri="{BB962C8B-B14F-4D97-AF65-F5344CB8AC3E}">
        <p14:creationId xmlns:p14="http://schemas.microsoft.com/office/powerpoint/2010/main" val="151095948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11">
          <p15:clr>
            <a:srgbClr val="FBAE40"/>
          </p15:clr>
        </p15:guide>
        <p15:guide id="7" pos="6200">
          <p15:clr>
            <a:srgbClr val="FBAE40"/>
          </p15:clr>
        </p15:guide>
        <p15:guide id="8" pos="6290">
          <p15:clr>
            <a:srgbClr val="FBAE40"/>
          </p15:clr>
        </p15:guide>
        <p15:guide id="9" pos="4998">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hapter / quote + image right">
    <p:bg bwMode="gray">
      <p:bgPr>
        <a:solidFill>
          <a:schemeClr val="bg1"/>
        </a:solidFill>
        <a:effectLst/>
      </p:bgPr>
    </p:bg>
    <p:spTree>
      <p:nvGrpSpPr>
        <p:cNvPr id="1" name=""/>
        <p:cNvGrpSpPr/>
        <p:nvPr/>
      </p:nvGrpSpPr>
      <p:grpSpPr>
        <a:xfrm>
          <a:off x="0" y="0"/>
          <a:ext cx="0" cy="0"/>
          <a:chOff x="0" y="0"/>
          <a:chExt cx="0" cy="0"/>
        </a:xfrm>
      </p:grpSpPr>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38138" y="371475"/>
            <a:ext cx="5580062" cy="432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4100" b="0" i="1" smtClean="0">
                <a:effectLst/>
                <a:latin typeface="Merriweather Light" pitchFamily="2" charset="77"/>
              </a:defRPr>
            </a:lvl1pPr>
          </a:lstStyle>
          <a:p>
            <a:r>
              <a:rPr lang="en-GB" dirty="0"/>
              <a:t>Chapter title or Quote slide. (Leave Name </a:t>
            </a:r>
            <a:r>
              <a:rPr lang="en-GB" dirty="0" err="1"/>
              <a:t>Lastname</a:t>
            </a:r>
            <a:r>
              <a:rPr lang="en-GB" dirty="0"/>
              <a:t> and Job title empty in case of chapter slide.)</a:t>
            </a:r>
          </a:p>
        </p:txBody>
      </p:sp>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6276975" y="368301"/>
            <a:ext cx="5581650" cy="6116905"/>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6" name="Tijdelijke aanduiding voor tekst 32">
            <a:extLst>
              <a:ext uri="{FF2B5EF4-FFF2-40B4-BE49-F238E27FC236}">
                <a16:creationId xmlns:a16="http://schemas.microsoft.com/office/drawing/2014/main" id="{8A6E6E10-CABC-FF47-8209-224B9E9C5A85}"/>
              </a:ext>
            </a:extLst>
          </p:cNvPr>
          <p:cNvSpPr>
            <a:spLocks noGrp="1"/>
          </p:cNvSpPr>
          <p:nvPr>
            <p:ph type="body" sz="quarter" idx="15" hasCustomPrompt="1"/>
          </p:nvPr>
        </p:nvSpPr>
        <p:spPr>
          <a:xfrm>
            <a:off x="338138" y="5997445"/>
            <a:ext cx="5580062" cy="217169"/>
          </a:xfrm>
          <a:prstGeom prst="rect">
            <a:avLst/>
          </a:prstGeom>
        </p:spPr>
        <p:txBody>
          <a:bodyPr/>
          <a:lstStyle>
            <a:lvl1pPr algn="l">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7" name="Tijdelijke aanduiding voor tekst 34">
            <a:extLst>
              <a:ext uri="{FF2B5EF4-FFF2-40B4-BE49-F238E27FC236}">
                <a16:creationId xmlns:a16="http://schemas.microsoft.com/office/drawing/2014/main" id="{79749A39-F36C-EA43-9B19-3B58CEBDFCD8}"/>
              </a:ext>
            </a:extLst>
          </p:cNvPr>
          <p:cNvSpPr>
            <a:spLocks noGrp="1"/>
          </p:cNvSpPr>
          <p:nvPr>
            <p:ph type="body" sz="quarter" idx="16" hasCustomPrompt="1"/>
          </p:nvPr>
        </p:nvSpPr>
        <p:spPr>
          <a:xfrm>
            <a:off x="338138" y="6214614"/>
            <a:ext cx="5580062" cy="270592"/>
          </a:xfrm>
          <a:prstGeom prst="rect">
            <a:avLst/>
          </a:prstGeom>
        </p:spPr>
        <p:txBody>
          <a:bodyPr/>
          <a:lstStyle>
            <a:lvl1pPr algn="l">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Tree>
    <p:extLst>
      <p:ext uri="{BB962C8B-B14F-4D97-AF65-F5344CB8AC3E}">
        <p14:creationId xmlns:p14="http://schemas.microsoft.com/office/powerpoint/2010/main" val="2117999996"/>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hapter / quote + image left">
    <p:bg bwMode="gray">
      <p:bgPr>
        <a:solidFill>
          <a:schemeClr val="bg1"/>
        </a:solidFill>
        <a:effectLst/>
      </p:bgPr>
    </p:bg>
    <p:spTree>
      <p:nvGrpSpPr>
        <p:cNvPr id="1" name=""/>
        <p:cNvGrpSpPr/>
        <p:nvPr/>
      </p:nvGrpSpPr>
      <p:grpSpPr>
        <a:xfrm>
          <a:off x="0" y="0"/>
          <a:ext cx="0" cy="0"/>
          <a:chOff x="0" y="0"/>
          <a:chExt cx="0" cy="0"/>
        </a:xfrm>
      </p:grpSpPr>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6278563" y="371475"/>
            <a:ext cx="5580062" cy="432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4100" b="0" i="1" smtClean="0">
                <a:effectLst/>
                <a:latin typeface="Merriweather Light" pitchFamily="2" charset="77"/>
              </a:defRPr>
            </a:lvl1pPr>
          </a:lstStyle>
          <a:p>
            <a:r>
              <a:rPr lang="en-GB" dirty="0"/>
              <a:t>Chapter title or Quote slide. (Leave Name </a:t>
            </a:r>
            <a:r>
              <a:rPr lang="en-GB" dirty="0" err="1"/>
              <a:t>Lastname</a:t>
            </a:r>
            <a:r>
              <a:rPr lang="en-GB" dirty="0"/>
              <a:t> and Job title empty in case of chapter slide.)</a:t>
            </a:r>
          </a:p>
        </p:txBody>
      </p:sp>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0" y="368300"/>
            <a:ext cx="5581650" cy="6088771"/>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6" name="Tijdelijke aanduiding voor tekst 32">
            <a:extLst>
              <a:ext uri="{FF2B5EF4-FFF2-40B4-BE49-F238E27FC236}">
                <a16:creationId xmlns:a16="http://schemas.microsoft.com/office/drawing/2014/main" id="{8A6E6E10-CABC-FF47-8209-224B9E9C5A85}"/>
              </a:ext>
            </a:extLst>
          </p:cNvPr>
          <p:cNvSpPr>
            <a:spLocks noGrp="1"/>
          </p:cNvSpPr>
          <p:nvPr>
            <p:ph type="body" sz="quarter" idx="15" hasCustomPrompt="1"/>
          </p:nvPr>
        </p:nvSpPr>
        <p:spPr>
          <a:xfrm>
            <a:off x="6278563" y="5969310"/>
            <a:ext cx="5580062" cy="217169"/>
          </a:xfrm>
          <a:prstGeom prst="rect">
            <a:avLst/>
          </a:prstGeom>
        </p:spPr>
        <p:txBody>
          <a:bodyPr/>
          <a:lstStyle>
            <a:lvl1pPr algn="l">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7" name="Tijdelijke aanduiding voor tekst 34">
            <a:extLst>
              <a:ext uri="{FF2B5EF4-FFF2-40B4-BE49-F238E27FC236}">
                <a16:creationId xmlns:a16="http://schemas.microsoft.com/office/drawing/2014/main" id="{79749A39-F36C-EA43-9B19-3B58CEBDFCD8}"/>
              </a:ext>
            </a:extLst>
          </p:cNvPr>
          <p:cNvSpPr>
            <a:spLocks noGrp="1"/>
          </p:cNvSpPr>
          <p:nvPr>
            <p:ph type="body" sz="quarter" idx="16" hasCustomPrompt="1"/>
          </p:nvPr>
        </p:nvSpPr>
        <p:spPr>
          <a:xfrm>
            <a:off x="6278563" y="6186479"/>
            <a:ext cx="5580062" cy="270592"/>
          </a:xfrm>
          <a:prstGeom prst="rect">
            <a:avLst/>
          </a:prstGeom>
        </p:spPr>
        <p:txBody>
          <a:bodyPr/>
          <a:lstStyle>
            <a:lvl1pPr algn="l">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Tree>
    <p:extLst>
      <p:ext uri="{BB962C8B-B14F-4D97-AF65-F5344CB8AC3E}">
        <p14:creationId xmlns:p14="http://schemas.microsoft.com/office/powerpoint/2010/main" val="4065480969"/>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Disclaimer">
    <p:bg bwMode="gray">
      <p:bgPr>
        <a:solidFill>
          <a:schemeClr val="accent1"/>
        </a:solidFill>
        <a:effectLst/>
      </p:bgPr>
    </p:bg>
    <p:spTree>
      <p:nvGrpSpPr>
        <p:cNvPr id="1" name=""/>
        <p:cNvGrpSpPr/>
        <p:nvPr/>
      </p:nvGrpSpPr>
      <p:grpSpPr>
        <a:xfrm>
          <a:off x="0" y="0"/>
          <a:ext cx="0" cy="0"/>
          <a:chOff x="0" y="0"/>
          <a:chExt cx="0" cy="0"/>
        </a:xfrm>
      </p:grpSpPr>
      <p:pic>
        <p:nvPicPr>
          <p:cNvPr id="3" name="Afbeelding 2">
            <a:extLst>
              <a:ext uri="{FF2B5EF4-FFF2-40B4-BE49-F238E27FC236}">
                <a16:creationId xmlns:a16="http://schemas.microsoft.com/office/drawing/2014/main" id="{820C5D57-6775-6546-A52D-BBB107FFAA5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629688" y="2439285"/>
            <a:ext cx="6935798" cy="1979430"/>
          </a:xfrm>
          <a:prstGeom prst="rect">
            <a:avLst/>
          </a:prstGeom>
        </p:spPr>
      </p:pic>
    </p:spTree>
    <p:extLst>
      <p:ext uri="{BB962C8B-B14F-4D97-AF65-F5344CB8AC3E}">
        <p14:creationId xmlns:p14="http://schemas.microsoft.com/office/powerpoint/2010/main" val="3150545172"/>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7" pos="6200">
          <p15:clr>
            <a:srgbClr val="FBAE40"/>
          </p15:clr>
        </p15:guide>
        <p15:guide id="8" pos="6290">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guide id="19" pos="5134" userDrawn="1">
          <p15:clr>
            <a:srgbClr val="FBAE40"/>
          </p15:clr>
        </p15:guide>
        <p15:guide id="20" pos="5043" userDrawn="1">
          <p15:clr>
            <a:srgbClr val="FBAE40"/>
          </p15:clr>
        </p15:guide>
        <p15:guide id="21" orient="horz" pos="377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Disclaimer + partner logos">
    <p:bg bwMode="gray">
      <p:bgPr>
        <a:solidFill>
          <a:schemeClr val="accent1"/>
        </a:solidFill>
        <a:effectLst/>
      </p:bgPr>
    </p:bg>
    <p:spTree>
      <p:nvGrpSpPr>
        <p:cNvPr id="1" name=""/>
        <p:cNvGrpSpPr/>
        <p:nvPr/>
      </p:nvGrpSpPr>
      <p:grpSpPr>
        <a:xfrm>
          <a:off x="0" y="0"/>
          <a:ext cx="0" cy="0"/>
          <a:chOff x="0" y="0"/>
          <a:chExt cx="0" cy="0"/>
        </a:xfrm>
      </p:grpSpPr>
      <p:sp>
        <p:nvSpPr>
          <p:cNvPr id="7" name="Tijdelijke aanduiding voor afbeelding 2">
            <a:extLst>
              <a:ext uri="{FF2B5EF4-FFF2-40B4-BE49-F238E27FC236}">
                <a16:creationId xmlns:a16="http://schemas.microsoft.com/office/drawing/2014/main" id="{87F847E1-C859-2E44-9D27-7F834608F4EF}"/>
              </a:ext>
            </a:extLst>
          </p:cNvPr>
          <p:cNvSpPr>
            <a:spLocks noGrp="1"/>
          </p:cNvSpPr>
          <p:nvPr>
            <p:ph type="pic" sz="quarter" idx="19" hasCustomPrompt="1"/>
          </p:nvPr>
        </p:nvSpPr>
        <p:spPr>
          <a:xfrm>
            <a:off x="2337821" y="4117423"/>
            <a:ext cx="2438892" cy="1012671"/>
          </a:xfrm>
          <a:prstGeom prst="rect">
            <a:avLst/>
          </a:prstGeom>
          <a:noFill/>
        </p:spPr>
        <p:txBody>
          <a:bodyPr anchor="ctr"/>
          <a:lstStyle>
            <a:lvl1pPr algn="ctr">
              <a:defRPr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8" name="Tijdelijke aanduiding voor afbeelding 2">
            <a:extLst>
              <a:ext uri="{FF2B5EF4-FFF2-40B4-BE49-F238E27FC236}">
                <a16:creationId xmlns:a16="http://schemas.microsoft.com/office/drawing/2014/main" id="{20C5A405-B822-4547-9A91-BBD9695DE0A4}"/>
              </a:ext>
            </a:extLst>
          </p:cNvPr>
          <p:cNvSpPr>
            <a:spLocks noGrp="1"/>
          </p:cNvSpPr>
          <p:nvPr>
            <p:ph type="pic" sz="quarter" idx="20" hasCustomPrompt="1"/>
          </p:nvPr>
        </p:nvSpPr>
        <p:spPr>
          <a:xfrm>
            <a:off x="4877360" y="4117423"/>
            <a:ext cx="2438892" cy="1012671"/>
          </a:xfrm>
          <a:prstGeom prst="rect">
            <a:avLst/>
          </a:prstGeom>
          <a:noFill/>
        </p:spPr>
        <p:txBody>
          <a:bodyPr anchor="ctr"/>
          <a:lstStyle>
            <a:lvl1pPr algn="ctr">
              <a:defRPr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9" name="Tijdelijke aanduiding voor afbeelding 2">
            <a:extLst>
              <a:ext uri="{FF2B5EF4-FFF2-40B4-BE49-F238E27FC236}">
                <a16:creationId xmlns:a16="http://schemas.microsoft.com/office/drawing/2014/main" id="{73BB1706-1B20-CC45-ABAF-098B56020CE5}"/>
              </a:ext>
            </a:extLst>
          </p:cNvPr>
          <p:cNvSpPr>
            <a:spLocks noGrp="1"/>
          </p:cNvSpPr>
          <p:nvPr>
            <p:ph type="pic" sz="quarter" idx="21" hasCustomPrompt="1"/>
          </p:nvPr>
        </p:nvSpPr>
        <p:spPr>
          <a:xfrm>
            <a:off x="7404551" y="4117423"/>
            <a:ext cx="2438892" cy="1012671"/>
          </a:xfrm>
          <a:prstGeom prst="rect">
            <a:avLst/>
          </a:prstGeom>
          <a:noFill/>
        </p:spPr>
        <p:txBody>
          <a:bodyPr anchor="ctr"/>
          <a:lstStyle>
            <a:lvl1pPr algn="ctr">
              <a:defRPr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12" name="Tijdelijke aanduiding voor tekst 34">
            <a:extLst>
              <a:ext uri="{FF2B5EF4-FFF2-40B4-BE49-F238E27FC236}">
                <a16:creationId xmlns:a16="http://schemas.microsoft.com/office/drawing/2014/main" id="{D0592751-CA00-FF4A-BFDE-7B39EE4E494A}"/>
              </a:ext>
            </a:extLst>
          </p:cNvPr>
          <p:cNvSpPr>
            <a:spLocks noGrp="1"/>
          </p:cNvSpPr>
          <p:nvPr>
            <p:ph type="body" sz="quarter" idx="23" hasCustomPrompt="1"/>
          </p:nvPr>
        </p:nvSpPr>
        <p:spPr>
          <a:xfrm>
            <a:off x="2317519" y="3740461"/>
            <a:ext cx="7560136" cy="270592"/>
          </a:xfrm>
          <a:prstGeom prst="rect">
            <a:avLst/>
          </a:prstGeom>
        </p:spPr>
        <p:txBody>
          <a:bodyPr lIns="0" tIns="0" rIns="0" bIns="0"/>
          <a:lstStyle>
            <a:lvl1pPr algn="l">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GB" noProof="0" dirty="0"/>
              <a:t>Partners</a:t>
            </a:r>
          </a:p>
        </p:txBody>
      </p:sp>
      <p:sp>
        <p:nvSpPr>
          <p:cNvPr id="14" name="Tijdelijke aanduiding voor afbeelding 2">
            <a:extLst>
              <a:ext uri="{FF2B5EF4-FFF2-40B4-BE49-F238E27FC236}">
                <a16:creationId xmlns:a16="http://schemas.microsoft.com/office/drawing/2014/main" id="{AC53C93C-EB79-8241-B6CC-89740473FA09}"/>
              </a:ext>
            </a:extLst>
          </p:cNvPr>
          <p:cNvSpPr>
            <a:spLocks noGrp="1"/>
          </p:cNvSpPr>
          <p:nvPr>
            <p:ph type="pic" sz="quarter" idx="24" hasCustomPrompt="1"/>
          </p:nvPr>
        </p:nvSpPr>
        <p:spPr>
          <a:xfrm>
            <a:off x="2348607" y="5244036"/>
            <a:ext cx="2438892" cy="1012671"/>
          </a:xfrm>
          <a:prstGeom prst="rect">
            <a:avLst/>
          </a:prstGeom>
          <a:noFill/>
        </p:spPr>
        <p:txBody>
          <a:bodyPr anchor="ctr"/>
          <a:lstStyle>
            <a:lvl1pPr algn="ctr">
              <a:defRPr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15" name="Tijdelijke aanduiding voor afbeelding 2">
            <a:extLst>
              <a:ext uri="{FF2B5EF4-FFF2-40B4-BE49-F238E27FC236}">
                <a16:creationId xmlns:a16="http://schemas.microsoft.com/office/drawing/2014/main" id="{FA509071-8069-1A4F-B6A4-3D31CB71ABA4}"/>
              </a:ext>
            </a:extLst>
          </p:cNvPr>
          <p:cNvSpPr>
            <a:spLocks noGrp="1"/>
          </p:cNvSpPr>
          <p:nvPr>
            <p:ph type="pic" sz="quarter" idx="25" hasCustomPrompt="1"/>
          </p:nvPr>
        </p:nvSpPr>
        <p:spPr>
          <a:xfrm>
            <a:off x="4877360" y="5244036"/>
            <a:ext cx="2438892" cy="1012671"/>
          </a:xfrm>
          <a:prstGeom prst="rect">
            <a:avLst/>
          </a:prstGeom>
          <a:noFill/>
        </p:spPr>
        <p:txBody>
          <a:bodyPr anchor="ctr"/>
          <a:lstStyle>
            <a:lvl1pPr algn="ctr">
              <a:defRPr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16" name="Tijdelijke aanduiding voor afbeelding 2">
            <a:extLst>
              <a:ext uri="{FF2B5EF4-FFF2-40B4-BE49-F238E27FC236}">
                <a16:creationId xmlns:a16="http://schemas.microsoft.com/office/drawing/2014/main" id="{84175359-8EA8-794D-BC12-68AFC36BDEDD}"/>
              </a:ext>
            </a:extLst>
          </p:cNvPr>
          <p:cNvSpPr>
            <a:spLocks noGrp="1"/>
          </p:cNvSpPr>
          <p:nvPr>
            <p:ph type="pic" sz="quarter" idx="26" hasCustomPrompt="1"/>
          </p:nvPr>
        </p:nvSpPr>
        <p:spPr>
          <a:xfrm>
            <a:off x="7406113" y="5244036"/>
            <a:ext cx="2438892" cy="1012671"/>
          </a:xfrm>
          <a:prstGeom prst="rect">
            <a:avLst/>
          </a:prstGeom>
          <a:noFill/>
        </p:spPr>
        <p:txBody>
          <a:bodyPr anchor="ctr"/>
          <a:lstStyle>
            <a:lvl1pPr algn="ctr">
              <a:defRPr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cxnSp>
        <p:nvCxnSpPr>
          <p:cNvPr id="17" name="Rechte verbindingslijn 16">
            <a:extLst>
              <a:ext uri="{FF2B5EF4-FFF2-40B4-BE49-F238E27FC236}">
                <a16:creationId xmlns:a16="http://schemas.microsoft.com/office/drawing/2014/main" id="{6E9763FA-FD82-094F-A92E-D2E2327457A8}"/>
              </a:ext>
            </a:extLst>
          </p:cNvPr>
          <p:cNvCxnSpPr>
            <a:cxnSpLocks/>
          </p:cNvCxnSpPr>
          <p:nvPr userDrawn="1"/>
        </p:nvCxnSpPr>
        <p:spPr>
          <a:xfrm>
            <a:off x="2317519" y="4011053"/>
            <a:ext cx="756013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9" name="Afbeelding 18">
            <a:extLst>
              <a:ext uri="{FF2B5EF4-FFF2-40B4-BE49-F238E27FC236}">
                <a16:creationId xmlns:a16="http://schemas.microsoft.com/office/drawing/2014/main" id="{F7EEA9D3-34D3-B94D-A851-38ECCEEF7FF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271837" y="1816100"/>
            <a:ext cx="5651500" cy="1612900"/>
          </a:xfrm>
          <a:prstGeom prst="rect">
            <a:avLst/>
          </a:prstGeom>
        </p:spPr>
      </p:pic>
    </p:spTree>
    <p:extLst>
      <p:ext uri="{BB962C8B-B14F-4D97-AF65-F5344CB8AC3E}">
        <p14:creationId xmlns:p14="http://schemas.microsoft.com/office/powerpoint/2010/main" val="213005833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7" pos="6200">
          <p15:clr>
            <a:srgbClr val="FBAE40"/>
          </p15:clr>
        </p15:guide>
        <p15:guide id="8" pos="6290">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guide id="19" pos="5134">
          <p15:clr>
            <a:srgbClr val="FBAE40"/>
          </p15:clr>
        </p15:guide>
        <p15:guide id="20" pos="5043">
          <p15:clr>
            <a:srgbClr val="FBAE40"/>
          </p15:clr>
        </p15:guide>
        <p15:guide id="21" orient="horz" pos="377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Leeg">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8613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34">
          <p15:clr>
            <a:srgbClr val="FBAE40"/>
          </p15:clr>
        </p15:guide>
        <p15:guide id="7" pos="6200">
          <p15:clr>
            <a:srgbClr val="FBAE40"/>
          </p15:clr>
        </p15:guide>
        <p15:guide id="8" pos="6290">
          <p15:clr>
            <a:srgbClr val="FBAE40"/>
          </p15:clr>
        </p15:guide>
        <p15:guide id="9" pos="5043">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guide id="18" orient="horz" pos="377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hite">
    <p:bg bwMode="gray">
      <p:bgPr>
        <a:solidFill>
          <a:schemeClr val="bg1"/>
        </a:solidFill>
        <a:effectLst/>
      </p:bgPr>
    </p:bg>
    <p:spTree>
      <p:nvGrpSpPr>
        <p:cNvPr id="1" name=""/>
        <p:cNvGrpSpPr/>
        <p:nvPr/>
      </p:nvGrpSpPr>
      <p:grpSpPr>
        <a:xfrm>
          <a:off x="0" y="0"/>
          <a:ext cx="0" cy="0"/>
          <a:chOff x="0" y="0"/>
          <a:chExt cx="0" cy="0"/>
        </a:xfrm>
      </p:grpSpPr>
      <p:pic>
        <p:nvPicPr>
          <p:cNvPr id="3" name="Afbeelding 2">
            <a:extLst>
              <a:ext uri="{FF2B5EF4-FFF2-40B4-BE49-F238E27FC236}">
                <a16:creationId xmlns:a16="http://schemas.microsoft.com/office/drawing/2014/main" id="{07BADFF9-E568-BA49-BE4F-7AB96E59CDE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3240659" cy="1274191"/>
          </a:xfrm>
          <a:prstGeom prst="rect">
            <a:avLst/>
          </a:prstGeom>
        </p:spPr>
      </p:pic>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85375" y="512910"/>
            <a:ext cx="1853435"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7921EB27-6C1B-D840-956D-529C87AC8247}" type="datetime1">
              <a:rPr lang="nl-NL" smtClean="0"/>
              <a:t>10-3-2024</a:t>
            </a:fld>
            <a:endParaRPr lang="en-GB" dirty="0"/>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578214" y="5800328"/>
            <a:ext cx="5038747" cy="19972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578225" y="6017497"/>
            <a:ext cx="5038725"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
        <p:nvSpPr>
          <p:cNvPr id="8" name="Titel 1">
            <a:extLst>
              <a:ext uri="{FF2B5EF4-FFF2-40B4-BE49-F238E27FC236}">
                <a16:creationId xmlns:a16="http://schemas.microsoft.com/office/drawing/2014/main" id="{8D0FC209-A5EA-0147-8CC1-DEEC093C7247}"/>
              </a:ext>
            </a:extLst>
          </p:cNvPr>
          <p:cNvSpPr>
            <a:spLocks noGrp="1"/>
          </p:cNvSpPr>
          <p:nvPr>
            <p:ph type="ctrTitle" hasCustomPrompt="1"/>
          </p:nvPr>
        </p:nvSpPr>
        <p:spPr>
          <a:xfrm>
            <a:off x="393291" y="1196750"/>
            <a:ext cx="11374639" cy="4603578"/>
          </a:xfrm>
          <a:prstGeom prst="rect">
            <a:avLst/>
          </a:prstGeom>
        </p:spPr>
        <p:txBody>
          <a:bodyPr anchor="ctr" anchorCtr="0"/>
          <a:lstStyle>
            <a:lvl1pPr algn="ctr">
              <a:defRPr sz="4100" b="0" i="1">
                <a:latin typeface="Merriweather Light" pitchFamily="2" charset="77"/>
              </a:defRPr>
            </a:lvl1pPr>
          </a:lstStyle>
          <a:p>
            <a:r>
              <a:rPr lang="en-GB" dirty="0"/>
              <a:t>Place your attention-grabbing</a:t>
            </a:r>
            <a:br>
              <a:rPr lang="en-GB" dirty="0"/>
            </a:br>
            <a:r>
              <a:rPr lang="en-GB" dirty="0"/>
              <a:t>headline here</a:t>
            </a:r>
          </a:p>
        </p:txBody>
      </p:sp>
      <p:sp>
        <p:nvSpPr>
          <p:cNvPr id="16" name="Tijdelijke aanduiding voor tekst 30">
            <a:extLst>
              <a:ext uri="{FF2B5EF4-FFF2-40B4-BE49-F238E27FC236}">
                <a16:creationId xmlns:a16="http://schemas.microsoft.com/office/drawing/2014/main" id="{18DC5878-969C-0849-B41E-F7CAD75B0E14}"/>
              </a:ext>
            </a:extLst>
          </p:cNvPr>
          <p:cNvSpPr>
            <a:spLocks noGrp="1"/>
          </p:cNvSpPr>
          <p:nvPr>
            <p:ph type="body" sz="quarter" idx="14" hasCustomPrompt="1"/>
          </p:nvPr>
        </p:nvSpPr>
        <p:spPr>
          <a:xfrm>
            <a:off x="2575859" y="501834"/>
            <a:ext cx="7008532" cy="227101"/>
          </a:xfrm>
          <a:prstGeom prst="rect">
            <a:avLst/>
          </a:prstGeom>
        </p:spPr>
        <p:txBody>
          <a:bodyPr/>
          <a:lstStyle>
            <a:lvl1pPr algn="ctr">
              <a:defRPr sz="1200" b="0" i="0" u="none" cap="all" spc="50" baseline="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spTree>
    <p:extLst>
      <p:ext uri="{BB962C8B-B14F-4D97-AF65-F5344CB8AC3E}">
        <p14:creationId xmlns:p14="http://schemas.microsoft.com/office/powerpoint/2010/main" val="3369294606"/>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11">
          <p15:clr>
            <a:srgbClr val="FBAE40"/>
          </p15:clr>
        </p15:guide>
        <p15:guide id="7" pos="6200">
          <p15:clr>
            <a:srgbClr val="FBAE40"/>
          </p15:clr>
        </p15:guide>
        <p15:guide id="8" pos="6290">
          <p15:clr>
            <a:srgbClr val="FBAE40"/>
          </p15:clr>
        </p15:guide>
        <p15:guide id="9" pos="4998">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Cover white + image">
    <p:bg bwMode="gray">
      <p:bgPr>
        <a:solidFill>
          <a:schemeClr val="bg1"/>
        </a:solidFill>
        <a:effectLst/>
      </p:bgPr>
    </p:bg>
    <p:spTree>
      <p:nvGrpSpPr>
        <p:cNvPr id="1" name=""/>
        <p:cNvGrpSpPr/>
        <p:nvPr/>
      </p:nvGrpSpPr>
      <p:grpSpPr>
        <a:xfrm>
          <a:off x="0" y="0"/>
          <a:ext cx="0" cy="0"/>
          <a:chOff x="0" y="0"/>
          <a:chExt cx="0" cy="0"/>
        </a:xfrm>
      </p:grpSpPr>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71903" y="512910"/>
            <a:ext cx="1866907"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8D3462A6-C9E6-4047-B6F4-021B57F6E9D9}" type="datetime1">
              <a:rPr lang="nl-NL" smtClean="0"/>
              <a:t>10-3-2024</a:t>
            </a:fld>
            <a:endParaRPr lang="en-GB" dirty="0"/>
          </a:p>
        </p:txBody>
      </p:sp>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33733" y="1196750"/>
            <a:ext cx="5584468" cy="4603578"/>
          </a:xfrm>
          <a:prstGeom prst="rect">
            <a:avLst/>
          </a:prstGeom>
        </p:spPr>
        <p:txBody>
          <a:bodyPr anchor="ctr" anchorCtr="0"/>
          <a:lstStyle>
            <a:lvl1pPr algn="ctr">
              <a:defRPr sz="4100" b="0" i="1">
                <a:latin typeface="Merriweather Light" pitchFamily="2" charset="77"/>
              </a:defRPr>
            </a:lvl1pPr>
          </a:lstStyle>
          <a:p>
            <a:r>
              <a:rPr lang="en-GB" dirty="0"/>
              <a:t>Place your attention-grabbing headline here</a:t>
            </a:r>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33732" y="6084055"/>
            <a:ext cx="5584468"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36550" y="6309175"/>
            <a:ext cx="5581650"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
        <p:nvSpPr>
          <p:cNvPr id="4" name="Tijdelijke aanduiding voor afbeelding 3">
            <a:extLst>
              <a:ext uri="{FF2B5EF4-FFF2-40B4-BE49-F238E27FC236}">
                <a16:creationId xmlns:a16="http://schemas.microsoft.com/office/drawing/2014/main" id="{0899AEA0-D03E-3444-8E81-C754D975C6B2}"/>
              </a:ext>
            </a:extLst>
          </p:cNvPr>
          <p:cNvSpPr>
            <a:spLocks noGrp="1"/>
          </p:cNvSpPr>
          <p:nvPr>
            <p:ph type="pic" sz="quarter" idx="17" hasCustomPrompt="1"/>
          </p:nvPr>
        </p:nvSpPr>
        <p:spPr>
          <a:xfrm>
            <a:off x="6276975" y="1196751"/>
            <a:ext cx="5562600" cy="5292950"/>
          </a:xfrm>
          <a:prstGeom prst="rect">
            <a:avLst/>
          </a:prstGeom>
          <a:solidFill>
            <a:schemeClr val="bg1"/>
          </a:solidFill>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13" name="Tijdelijke aanduiding voor tekst 30">
            <a:extLst>
              <a:ext uri="{FF2B5EF4-FFF2-40B4-BE49-F238E27FC236}">
                <a16:creationId xmlns:a16="http://schemas.microsoft.com/office/drawing/2014/main" id="{7D271618-79F1-014C-8317-A706919B0EA9}"/>
              </a:ext>
            </a:extLst>
          </p:cNvPr>
          <p:cNvSpPr>
            <a:spLocks noGrp="1"/>
          </p:cNvSpPr>
          <p:nvPr>
            <p:ph type="body" sz="quarter" idx="14" hasCustomPrompt="1"/>
          </p:nvPr>
        </p:nvSpPr>
        <p:spPr>
          <a:xfrm>
            <a:off x="2581835" y="501834"/>
            <a:ext cx="6996580" cy="227101"/>
          </a:xfrm>
          <a:prstGeom prst="rect">
            <a:avLst/>
          </a:prstGeom>
        </p:spPr>
        <p:txBody>
          <a:bodyPr/>
          <a:lstStyle>
            <a:lvl1pPr marL="0" marR="0" indent="0" algn="ctr" defTabSz="914400" rtl="0" eaLnBrk="1" fontAlgn="auto" latinLnBrk="0" hangingPunct="1">
              <a:lnSpc>
                <a:spcPct val="110000"/>
              </a:lnSpc>
              <a:spcBef>
                <a:spcPts val="0"/>
              </a:spcBef>
              <a:spcAft>
                <a:spcPts val="0"/>
              </a:spcAft>
              <a:buClrTx/>
              <a:buSzTx/>
              <a:buFont typeface="Arial" pitchFamily="34" charset="0"/>
              <a:buNone/>
              <a:tabLst/>
              <a:defRPr sz="1200" b="0" i="0" u="none" cap="all" spc="50" baseline="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pic>
        <p:nvPicPr>
          <p:cNvPr id="11" name="Afbeelding 10">
            <a:extLst>
              <a:ext uri="{FF2B5EF4-FFF2-40B4-BE49-F238E27FC236}">
                <a16:creationId xmlns:a16="http://schemas.microsoft.com/office/drawing/2014/main" id="{F78F8814-A3C8-3D4D-800C-835B328FB7E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3240659" cy="1274191"/>
          </a:xfrm>
          <a:prstGeom prst="rect">
            <a:avLst/>
          </a:prstGeom>
        </p:spPr>
      </p:pic>
    </p:spTree>
    <p:extLst>
      <p:ext uri="{BB962C8B-B14F-4D97-AF65-F5344CB8AC3E}">
        <p14:creationId xmlns:p14="http://schemas.microsoft.com/office/powerpoint/2010/main" val="3132225375"/>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8" orient="horz" pos="754" userDrawn="1">
          <p15:clr>
            <a:srgbClr val="FBAE40"/>
          </p15:clr>
        </p15:guide>
        <p15:guide id="19" orient="horz" pos="2115"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Cover white + image + partner logos">
    <p:bg bwMode="gray">
      <p:bgPr>
        <a:solidFill>
          <a:schemeClr val="bg1"/>
        </a:solidFill>
        <a:effectLst/>
      </p:bgPr>
    </p:bg>
    <p:spTree>
      <p:nvGrpSpPr>
        <p:cNvPr id="1" name=""/>
        <p:cNvGrpSpPr/>
        <p:nvPr/>
      </p:nvGrpSpPr>
      <p:grpSpPr>
        <a:xfrm>
          <a:off x="0" y="0"/>
          <a:ext cx="0" cy="0"/>
          <a:chOff x="0" y="0"/>
          <a:chExt cx="0" cy="0"/>
        </a:xfrm>
      </p:grpSpPr>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71903" y="512910"/>
            <a:ext cx="1866907"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FF89F68A-B152-1F4A-BAE9-DB6F3497DE2E}" type="datetime1">
              <a:rPr lang="nl-NL" smtClean="0"/>
              <a:t>10-3-2024</a:t>
            </a:fld>
            <a:endParaRPr lang="en-GB" dirty="0"/>
          </a:p>
        </p:txBody>
      </p:sp>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33733" y="1196749"/>
            <a:ext cx="6986614" cy="2232237"/>
          </a:xfrm>
          <a:prstGeom prst="rect">
            <a:avLst/>
          </a:prstGeom>
        </p:spPr>
        <p:txBody>
          <a:bodyPr anchor="ctr" anchorCtr="0"/>
          <a:lstStyle>
            <a:lvl1pPr algn="ctr">
              <a:defRPr sz="4100" b="0" i="1">
                <a:latin typeface="Merriweather Light" pitchFamily="2" charset="77"/>
              </a:defRPr>
            </a:lvl1pPr>
          </a:lstStyle>
          <a:p>
            <a:r>
              <a:rPr lang="en-GB" dirty="0"/>
              <a:t>Place your attention-grabbing headline here</a:t>
            </a:r>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33731" y="6084055"/>
            <a:ext cx="7012883"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36550" y="6309175"/>
            <a:ext cx="7010064"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
        <p:nvSpPr>
          <p:cNvPr id="4" name="Tijdelijke aanduiding voor afbeelding 3">
            <a:extLst>
              <a:ext uri="{FF2B5EF4-FFF2-40B4-BE49-F238E27FC236}">
                <a16:creationId xmlns:a16="http://schemas.microsoft.com/office/drawing/2014/main" id="{0899AEA0-D03E-3444-8E81-C754D975C6B2}"/>
              </a:ext>
            </a:extLst>
          </p:cNvPr>
          <p:cNvSpPr>
            <a:spLocks noGrp="1"/>
          </p:cNvSpPr>
          <p:nvPr>
            <p:ph type="pic" sz="quarter" idx="17" hasCustomPrompt="1"/>
          </p:nvPr>
        </p:nvSpPr>
        <p:spPr>
          <a:xfrm>
            <a:off x="7645613" y="1196751"/>
            <a:ext cx="4193962" cy="5292950"/>
          </a:xfrm>
          <a:prstGeom prst="rect">
            <a:avLst/>
          </a:prstGeom>
          <a:solidFill>
            <a:schemeClr val="bg1"/>
          </a:solidFill>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13" name="Tijdelijke aanduiding voor tekst 30">
            <a:extLst>
              <a:ext uri="{FF2B5EF4-FFF2-40B4-BE49-F238E27FC236}">
                <a16:creationId xmlns:a16="http://schemas.microsoft.com/office/drawing/2014/main" id="{7D271618-79F1-014C-8317-A706919B0EA9}"/>
              </a:ext>
            </a:extLst>
          </p:cNvPr>
          <p:cNvSpPr>
            <a:spLocks noGrp="1"/>
          </p:cNvSpPr>
          <p:nvPr>
            <p:ph type="body" sz="quarter" idx="14" hasCustomPrompt="1"/>
          </p:nvPr>
        </p:nvSpPr>
        <p:spPr>
          <a:xfrm>
            <a:off x="2581835" y="501834"/>
            <a:ext cx="6996580" cy="227101"/>
          </a:xfrm>
          <a:prstGeom prst="rect">
            <a:avLst/>
          </a:prstGeom>
        </p:spPr>
        <p:txBody>
          <a:bodyPr/>
          <a:lstStyle>
            <a:lvl1pPr marL="0" marR="0" indent="0" algn="ctr" defTabSz="914400" rtl="0" eaLnBrk="1" fontAlgn="auto" latinLnBrk="0" hangingPunct="1">
              <a:lnSpc>
                <a:spcPct val="110000"/>
              </a:lnSpc>
              <a:spcBef>
                <a:spcPts val="0"/>
              </a:spcBef>
              <a:spcAft>
                <a:spcPts val="0"/>
              </a:spcAft>
              <a:buClrTx/>
              <a:buSzTx/>
              <a:buFont typeface="Arial" pitchFamily="34" charset="0"/>
              <a:buNone/>
              <a:tabLst/>
              <a:defRPr sz="1200" b="0" i="0" u="none" cap="all" spc="50" baseline="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sp>
        <p:nvSpPr>
          <p:cNvPr id="24" name="Tijdelijke aanduiding voor afbeelding 2">
            <a:extLst>
              <a:ext uri="{FF2B5EF4-FFF2-40B4-BE49-F238E27FC236}">
                <a16:creationId xmlns:a16="http://schemas.microsoft.com/office/drawing/2014/main" id="{96590D88-6BBF-A34E-AAB8-6A3B3F4F8EB0}"/>
              </a:ext>
            </a:extLst>
          </p:cNvPr>
          <p:cNvSpPr>
            <a:spLocks noGrp="1"/>
          </p:cNvSpPr>
          <p:nvPr>
            <p:ph type="pic" sz="quarter" idx="19" hasCustomPrompt="1"/>
          </p:nvPr>
        </p:nvSpPr>
        <p:spPr>
          <a:xfrm>
            <a:off x="360001" y="3979535"/>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5" name="Tijdelijke aanduiding voor afbeelding 2">
            <a:extLst>
              <a:ext uri="{FF2B5EF4-FFF2-40B4-BE49-F238E27FC236}">
                <a16:creationId xmlns:a16="http://schemas.microsoft.com/office/drawing/2014/main" id="{9781CBC6-4D2D-9B44-8C61-BA988AC5EA80}"/>
              </a:ext>
            </a:extLst>
          </p:cNvPr>
          <p:cNvSpPr>
            <a:spLocks noGrp="1"/>
          </p:cNvSpPr>
          <p:nvPr>
            <p:ph type="pic" sz="quarter" idx="20" hasCustomPrompt="1"/>
          </p:nvPr>
        </p:nvSpPr>
        <p:spPr>
          <a:xfrm>
            <a:off x="2915084" y="3979535"/>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6" name="Tijdelijke aanduiding voor afbeelding 2">
            <a:extLst>
              <a:ext uri="{FF2B5EF4-FFF2-40B4-BE49-F238E27FC236}">
                <a16:creationId xmlns:a16="http://schemas.microsoft.com/office/drawing/2014/main" id="{F3CB498F-9E16-7340-824A-5B69DEB636A8}"/>
              </a:ext>
            </a:extLst>
          </p:cNvPr>
          <p:cNvSpPr>
            <a:spLocks noGrp="1"/>
          </p:cNvSpPr>
          <p:nvPr>
            <p:ph type="pic" sz="quarter" idx="21" hasCustomPrompt="1"/>
          </p:nvPr>
        </p:nvSpPr>
        <p:spPr>
          <a:xfrm>
            <a:off x="5459381" y="3979535"/>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7" name="Tijdelijke aanduiding voor tekst 34">
            <a:extLst>
              <a:ext uri="{FF2B5EF4-FFF2-40B4-BE49-F238E27FC236}">
                <a16:creationId xmlns:a16="http://schemas.microsoft.com/office/drawing/2014/main" id="{D85BB5FF-F717-044D-8E9C-DCEFD8761E47}"/>
              </a:ext>
            </a:extLst>
          </p:cNvPr>
          <p:cNvSpPr>
            <a:spLocks noGrp="1"/>
          </p:cNvSpPr>
          <p:nvPr>
            <p:ph type="body" sz="quarter" idx="23" hasCustomPrompt="1"/>
          </p:nvPr>
        </p:nvSpPr>
        <p:spPr>
          <a:xfrm>
            <a:off x="338137" y="3602573"/>
            <a:ext cx="5580062" cy="270592"/>
          </a:xfrm>
          <a:prstGeom prst="rect">
            <a:avLst/>
          </a:prstGeom>
        </p:spPr>
        <p:txBody>
          <a:bodyPr lIns="0" tIns="0" rIns="0" bIns="0"/>
          <a:lstStyle>
            <a:lvl1pPr algn="l">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GB" noProof="0" dirty="0"/>
              <a:t>Partners</a:t>
            </a:r>
          </a:p>
        </p:txBody>
      </p:sp>
      <p:sp>
        <p:nvSpPr>
          <p:cNvPr id="28" name="Tijdelijke aanduiding voor afbeelding 2">
            <a:extLst>
              <a:ext uri="{FF2B5EF4-FFF2-40B4-BE49-F238E27FC236}">
                <a16:creationId xmlns:a16="http://schemas.microsoft.com/office/drawing/2014/main" id="{9E39B1AE-9C41-2A43-8322-F2385CDD76E1}"/>
              </a:ext>
            </a:extLst>
          </p:cNvPr>
          <p:cNvSpPr>
            <a:spLocks noGrp="1"/>
          </p:cNvSpPr>
          <p:nvPr>
            <p:ph type="pic" sz="quarter" idx="24" hasCustomPrompt="1"/>
          </p:nvPr>
        </p:nvSpPr>
        <p:spPr>
          <a:xfrm>
            <a:off x="370787" y="4892702"/>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9" name="Tijdelijke aanduiding voor afbeelding 2">
            <a:extLst>
              <a:ext uri="{FF2B5EF4-FFF2-40B4-BE49-F238E27FC236}">
                <a16:creationId xmlns:a16="http://schemas.microsoft.com/office/drawing/2014/main" id="{906E6FE3-27E3-F44A-BCCB-0BFB91A7058C}"/>
              </a:ext>
            </a:extLst>
          </p:cNvPr>
          <p:cNvSpPr>
            <a:spLocks noGrp="1"/>
          </p:cNvSpPr>
          <p:nvPr>
            <p:ph type="pic" sz="quarter" idx="25" hasCustomPrompt="1"/>
          </p:nvPr>
        </p:nvSpPr>
        <p:spPr>
          <a:xfrm>
            <a:off x="2915084" y="4892702"/>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30" name="Tijdelijke aanduiding voor afbeelding 2">
            <a:extLst>
              <a:ext uri="{FF2B5EF4-FFF2-40B4-BE49-F238E27FC236}">
                <a16:creationId xmlns:a16="http://schemas.microsoft.com/office/drawing/2014/main" id="{D4208AEC-A18D-7948-B0D2-36515B5214D7}"/>
              </a:ext>
            </a:extLst>
          </p:cNvPr>
          <p:cNvSpPr>
            <a:spLocks noGrp="1"/>
          </p:cNvSpPr>
          <p:nvPr>
            <p:ph type="pic" sz="quarter" idx="26" hasCustomPrompt="1"/>
          </p:nvPr>
        </p:nvSpPr>
        <p:spPr>
          <a:xfrm>
            <a:off x="5460943" y="4892702"/>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cxnSp>
        <p:nvCxnSpPr>
          <p:cNvPr id="31" name="Rechte verbindingslijn 30">
            <a:extLst>
              <a:ext uri="{FF2B5EF4-FFF2-40B4-BE49-F238E27FC236}">
                <a16:creationId xmlns:a16="http://schemas.microsoft.com/office/drawing/2014/main" id="{0E4A6470-CC6A-4740-8821-4CBA8B5017EA}"/>
              </a:ext>
            </a:extLst>
          </p:cNvPr>
          <p:cNvCxnSpPr>
            <a:cxnSpLocks/>
          </p:cNvCxnSpPr>
          <p:nvPr userDrawn="1"/>
        </p:nvCxnSpPr>
        <p:spPr>
          <a:xfrm>
            <a:off x="360000" y="3873165"/>
            <a:ext cx="698661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7" name="Afbeelding 16">
            <a:extLst>
              <a:ext uri="{FF2B5EF4-FFF2-40B4-BE49-F238E27FC236}">
                <a16:creationId xmlns:a16="http://schemas.microsoft.com/office/drawing/2014/main" id="{41DFEBCF-DE1F-8241-84A8-78A5B8837CB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3240659" cy="1274191"/>
          </a:xfrm>
          <a:prstGeom prst="rect">
            <a:avLst/>
          </a:prstGeom>
        </p:spPr>
      </p:pic>
    </p:spTree>
    <p:extLst>
      <p:ext uri="{BB962C8B-B14F-4D97-AF65-F5344CB8AC3E}">
        <p14:creationId xmlns:p14="http://schemas.microsoft.com/office/powerpoint/2010/main" val="346316908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8" orient="horz" pos="754">
          <p15:clr>
            <a:srgbClr val="FBAE40"/>
          </p15:clr>
        </p15:guide>
        <p15:guide id="19" orient="horz" pos="2115">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ext only">
    <p:bg bwMode="gray">
      <p:bgPr>
        <a:solidFill>
          <a:schemeClr val="bg1"/>
        </a:solidFill>
        <a:effectLst/>
      </p:bgPr>
    </p:bg>
    <p:spTree>
      <p:nvGrpSpPr>
        <p:cNvPr id="1" name=""/>
        <p:cNvGrpSpPr/>
        <p:nvPr/>
      </p:nvGrpSpPr>
      <p:grpSpPr>
        <a:xfrm>
          <a:off x="0" y="0"/>
          <a:ext cx="0" cy="0"/>
          <a:chOff x="0" y="0"/>
          <a:chExt cx="0" cy="0"/>
        </a:xfrm>
      </p:grpSpPr>
      <p:sp>
        <p:nvSpPr>
          <p:cNvPr id="9" name="Titel 1">
            <a:extLst>
              <a:ext uri="{FF2B5EF4-FFF2-40B4-BE49-F238E27FC236}">
                <a16:creationId xmlns:a16="http://schemas.microsoft.com/office/drawing/2014/main" id="{C1824C1D-4906-3A4A-B5A7-7CF6C4EB7B5A}"/>
              </a:ext>
            </a:extLst>
          </p:cNvPr>
          <p:cNvSpPr>
            <a:spLocks noGrp="1"/>
          </p:cNvSpPr>
          <p:nvPr>
            <p:ph type="ctrTitle" hasCustomPrompt="1"/>
          </p:nvPr>
        </p:nvSpPr>
        <p:spPr>
          <a:xfrm>
            <a:off x="2317750" y="1196975"/>
            <a:ext cx="7559675" cy="1253617"/>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2300" b="1" i="0" smtClean="0">
                <a:effectLst/>
                <a:latin typeface="Open Sans" panose="020B0606030504020204" pitchFamily="34" charset="0"/>
                <a:ea typeface="Open Sans" panose="020B0606030504020204" pitchFamily="34" charset="0"/>
                <a:cs typeface="Open Sans" panose="020B0606030504020204" pitchFamily="34" charset="0"/>
              </a:defRPr>
            </a:lvl1pPr>
          </a:lstStyle>
          <a:p>
            <a:r>
              <a:rPr lang="en-GB" dirty="0"/>
              <a:t>Title</a:t>
            </a:r>
          </a:p>
        </p:txBody>
      </p:sp>
      <p:sp>
        <p:nvSpPr>
          <p:cNvPr id="10" name="Tijdelijke aanduiding voor tekst 2">
            <a:extLst>
              <a:ext uri="{FF2B5EF4-FFF2-40B4-BE49-F238E27FC236}">
                <a16:creationId xmlns:a16="http://schemas.microsoft.com/office/drawing/2014/main" id="{5E1B5542-E518-FB47-95E8-2B71A026A2A9}"/>
              </a:ext>
            </a:extLst>
          </p:cNvPr>
          <p:cNvSpPr>
            <a:spLocks noGrp="1"/>
          </p:cNvSpPr>
          <p:nvPr>
            <p:ph type="body" sz="quarter" idx="10" hasCustomPrompt="1"/>
          </p:nvPr>
        </p:nvSpPr>
        <p:spPr>
          <a:xfrm>
            <a:off x="2317750" y="2450593"/>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Molorepudit</a:t>
            </a:r>
            <a:r>
              <a:rPr lang="nl-NL" dirty="0"/>
              <a:t> </a:t>
            </a:r>
            <a:r>
              <a:rPr lang="nl-NL" dirty="0" err="1"/>
              <a:t>ressimus</a:t>
            </a:r>
            <a:r>
              <a:rPr lang="nl-NL" dirty="0"/>
              <a:t> </a:t>
            </a:r>
            <a:r>
              <a:rPr lang="nl-NL" dirty="0" err="1"/>
              <a:t>exeri</a:t>
            </a:r>
            <a:r>
              <a:rPr lang="nl-NL" dirty="0"/>
              <a:t> </a:t>
            </a:r>
            <a:r>
              <a:rPr lang="nl-NL" dirty="0" err="1"/>
              <a:t>nus</a:t>
            </a:r>
            <a:r>
              <a:rPr lang="nl-NL" dirty="0"/>
              <a:t> et </a:t>
            </a:r>
            <a:r>
              <a:rPr lang="nl-NL" dirty="0" err="1"/>
              <a:t>ipienda</a:t>
            </a:r>
            <a:r>
              <a:rPr lang="nl-NL" dirty="0"/>
              <a:t> et </a:t>
            </a:r>
            <a:r>
              <a:rPr lang="nl-NL" dirty="0" err="1"/>
              <a:t>adiantot</a:t>
            </a:r>
            <a:r>
              <a:rPr lang="nl-NL" dirty="0"/>
              <a:t> </a:t>
            </a:r>
            <a:r>
              <a:rPr lang="nl-NL" dirty="0" err="1"/>
              <a:t>Ique</a:t>
            </a:r>
            <a:r>
              <a:rPr lang="nl-NL" dirty="0"/>
              <a:t> </a:t>
            </a:r>
            <a:r>
              <a:rPr lang="nl-NL" dirty="0" err="1"/>
              <a:t>niminti</a:t>
            </a:r>
            <a:r>
              <a:rPr lang="nl-NL" dirty="0"/>
              <a:t> </a:t>
            </a:r>
            <a:r>
              <a:rPr lang="nl-NL" dirty="0" err="1"/>
              <a:t>nonsendaecae</a:t>
            </a:r>
            <a:r>
              <a:rPr lang="nl-NL" dirty="0"/>
              <a:t> </a:t>
            </a:r>
            <a:r>
              <a:rPr lang="nl-NL" dirty="0" err="1"/>
              <a:t>volor</a:t>
            </a:r>
            <a:r>
              <a:rPr lang="nl-NL" dirty="0"/>
              <a:t> a ad et ut </a:t>
            </a:r>
            <a:r>
              <a:rPr lang="nl-NL" dirty="0" err="1"/>
              <a:t>eum</a:t>
            </a:r>
            <a:r>
              <a:rPr lang="nl-NL" dirty="0"/>
              <a:t> se pos mos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a:t>
            </a:r>
            <a:r>
              <a:rPr lang="nl-NL" dirty="0"/>
              <a:t> </a:t>
            </a:r>
            <a:r>
              <a:rPr lang="nl-NL" dirty="0" err="1"/>
              <a:t>iduciis</a:t>
            </a:r>
            <a:r>
              <a:rPr lang="nl-NL" dirty="0"/>
              <a:t> </a:t>
            </a:r>
            <a:r>
              <a:rPr lang="nl-NL" dirty="0" err="1"/>
              <a:t>sedis</a:t>
            </a:r>
            <a:r>
              <a:rPr lang="nl-NL" dirty="0"/>
              <a:t> </a:t>
            </a:r>
            <a:r>
              <a:rPr lang="nl-NL" dirty="0" err="1"/>
              <a:t>sitat</a:t>
            </a:r>
            <a:r>
              <a:rPr lang="nl-NL" dirty="0"/>
              <a:t> es </a:t>
            </a:r>
            <a:r>
              <a:rPr lang="nl-NL" dirty="0" err="1"/>
              <a:t>nihition</a:t>
            </a:r>
            <a:r>
              <a:rPr lang="nl-NL" dirty="0"/>
              <a:t> </a:t>
            </a:r>
            <a:r>
              <a:rPr lang="nl-NL" dirty="0" err="1"/>
              <a:t>nonsecturi</a:t>
            </a:r>
            <a:r>
              <a:rPr lang="nl-NL" dirty="0"/>
              <a:t> </a:t>
            </a:r>
            <a:r>
              <a:rPr lang="nl-NL" dirty="0" err="1"/>
              <a:t>officidis</a:t>
            </a:r>
            <a:r>
              <a:rPr lang="nl-NL" dirty="0"/>
              <a:t> ex et que </a:t>
            </a:r>
            <a:r>
              <a:rPr lang="nl-NL" dirty="0" err="1"/>
              <a:t>esecto</a:t>
            </a:r>
            <a:r>
              <a:rPr lang="nl-NL" dirty="0"/>
              <a:t> </a:t>
            </a:r>
            <a:r>
              <a:rPr lang="nl-NL" dirty="0" err="1"/>
              <a:t>dolorumenis</a:t>
            </a:r>
            <a:r>
              <a:rPr lang="nl-NL" dirty="0"/>
              <a:t> </a:t>
            </a:r>
            <a:r>
              <a:rPr lang="nl-NL" dirty="0" err="1"/>
              <a:t>aritat</a:t>
            </a:r>
            <a:r>
              <a:rPr lang="nl-NL" dirty="0"/>
              <a:t> et des </a:t>
            </a:r>
            <a:r>
              <a:rPr lang="nl-NL" dirty="0" err="1"/>
              <a:t>earcit</a:t>
            </a:r>
            <a:r>
              <a:rPr lang="nl-NL" dirty="0"/>
              <a:t>, </a:t>
            </a:r>
            <a:r>
              <a:rPr lang="nl-NL" dirty="0" err="1"/>
              <a:t>ium</a:t>
            </a:r>
            <a:r>
              <a:rPr lang="nl-NL" dirty="0"/>
              <a:t> ad </a:t>
            </a:r>
            <a:r>
              <a:rPr lang="nl-NL" dirty="0" err="1"/>
              <a:t>quam</a:t>
            </a:r>
            <a:r>
              <a:rPr lang="nl-NL" dirty="0"/>
              <a:t> </a:t>
            </a:r>
            <a:r>
              <a:rPr lang="nl-NL" dirty="0" err="1"/>
              <a:t>faccupt</a:t>
            </a:r>
            <a:r>
              <a:rPr lang="nl-NL" dirty="0"/>
              <a:t> </a:t>
            </a:r>
            <a:r>
              <a:rPr lang="nl-NL" dirty="0" err="1"/>
              <a:t>atiature</a:t>
            </a:r>
            <a:r>
              <a:rPr lang="nl-NL" dirty="0"/>
              <a:t>, </a:t>
            </a:r>
            <a:r>
              <a:rPr lang="nl-NL" dirty="0" err="1"/>
              <a:t>qui</a:t>
            </a:r>
            <a:r>
              <a:rPr lang="nl-NL" dirty="0"/>
              <a:t> </a:t>
            </a:r>
            <a:r>
              <a:rPr lang="nl-NL" dirty="0" err="1"/>
              <a:t>officipis</a:t>
            </a:r>
            <a:r>
              <a:rPr lang="nl-NL" dirty="0"/>
              <a:t> </a:t>
            </a:r>
            <a:r>
              <a:rPr lang="nl-NL" dirty="0" err="1"/>
              <a:t>dolupta</a:t>
            </a:r>
            <a:r>
              <a:rPr lang="nl-NL" dirty="0"/>
              <a:t> </a:t>
            </a:r>
            <a:r>
              <a:rPr lang="nl-NL" dirty="0" err="1"/>
              <a:t>spereium</a:t>
            </a:r>
            <a:r>
              <a:rPr lang="nl-NL" dirty="0"/>
              <a:t> </a:t>
            </a:r>
            <a:r>
              <a:rPr lang="nl-NL" dirty="0" err="1"/>
              <a:t>quias</a:t>
            </a:r>
            <a:r>
              <a:rPr lang="nl-NL" dirty="0"/>
              <a:t> </a:t>
            </a:r>
            <a:r>
              <a:rPr lang="nl-NL" dirty="0" err="1"/>
              <a:t>sum</a:t>
            </a:r>
            <a:r>
              <a:rPr lang="nl-NL" dirty="0"/>
              <a:t> </a:t>
            </a:r>
            <a:r>
              <a:rPr lang="nl-NL" dirty="0" err="1"/>
              <a:t>aut</a:t>
            </a:r>
            <a:r>
              <a:rPr lang="nl-NL" dirty="0"/>
              <a:t> min </a:t>
            </a:r>
            <a:r>
              <a:rPr lang="nl-NL" dirty="0" err="1"/>
              <a:t>prae</a:t>
            </a:r>
            <a:r>
              <a:rPr lang="nl-NL" dirty="0"/>
              <a:t> nam </a:t>
            </a:r>
            <a:r>
              <a:rPr lang="nl-NL" dirty="0" err="1"/>
              <a:t>aut</a:t>
            </a:r>
            <a:r>
              <a:rPr lang="nl-NL" dirty="0"/>
              <a:t> que </a:t>
            </a:r>
            <a:r>
              <a:rPr lang="nl-NL" dirty="0" err="1"/>
              <a:t>nobitatur</a:t>
            </a:r>
            <a:r>
              <a:rPr lang="nl-NL" dirty="0"/>
              <a:t>, </a:t>
            </a:r>
            <a:r>
              <a:rPr lang="nl-NL" dirty="0" err="1"/>
              <a:t>cus</a:t>
            </a:r>
            <a:r>
              <a:rPr lang="nl-NL" dirty="0"/>
              <a:t> </a:t>
            </a:r>
            <a:r>
              <a:rPr lang="nl-NL" dirty="0" err="1"/>
              <a:t>eario</a:t>
            </a:r>
            <a:r>
              <a:rPr lang="nl-NL" dirty="0"/>
              <a:t> </a:t>
            </a:r>
            <a:r>
              <a:rPr lang="nl-NL" dirty="0" err="1"/>
              <a:t>omnihic</a:t>
            </a:r>
            <a:r>
              <a:rPr lang="nl-NL" dirty="0"/>
              <a:t> </a:t>
            </a:r>
            <a:r>
              <a:rPr lang="nl-NL" dirty="0" err="1"/>
              <a:t>aeruptur</a:t>
            </a:r>
            <a:r>
              <a:rPr lang="nl-NL" dirty="0"/>
              <a:t>, </a:t>
            </a:r>
            <a:r>
              <a:rPr lang="nl-NL" dirty="0" err="1"/>
              <a:t>sunt</a:t>
            </a:r>
            <a:r>
              <a:rPr lang="nl-NL" dirty="0"/>
              <a:t> </a:t>
            </a:r>
            <a:r>
              <a:rPr lang="nl-NL" dirty="0" err="1"/>
              <a:t>eruptat</a:t>
            </a:r>
            <a:r>
              <a:rPr lang="nl-NL" dirty="0"/>
              <a:t> </a:t>
            </a:r>
            <a:r>
              <a:rPr lang="nl-NL" dirty="0" err="1"/>
              <a:t>volorep</a:t>
            </a:r>
            <a:r>
              <a:rPr lang="nl-NL" dirty="0"/>
              <a:t>. &lt;Max. 70 </a:t>
            </a:r>
            <a:r>
              <a:rPr lang="nl-NL" dirty="0" err="1"/>
              <a:t>words</a:t>
            </a:r>
            <a:r>
              <a:rPr lang="nl-NL" dirty="0"/>
              <a:t>&gt; </a:t>
            </a:r>
          </a:p>
        </p:txBody>
      </p:sp>
    </p:spTree>
    <p:extLst>
      <p:ext uri="{BB962C8B-B14F-4D97-AF65-F5344CB8AC3E}">
        <p14:creationId xmlns:p14="http://schemas.microsoft.com/office/powerpoint/2010/main" val="3320298667"/>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ext left, image right">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4297363" y="368301"/>
            <a:ext cx="7561262" cy="6159108"/>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9" name="Titel 1">
            <a:extLst>
              <a:ext uri="{FF2B5EF4-FFF2-40B4-BE49-F238E27FC236}">
                <a16:creationId xmlns:a16="http://schemas.microsoft.com/office/drawing/2014/main" id="{A07AE5D3-2C03-CD49-8B96-489B7649C6D1}"/>
              </a:ext>
            </a:extLst>
          </p:cNvPr>
          <p:cNvSpPr>
            <a:spLocks noGrp="1"/>
          </p:cNvSpPr>
          <p:nvPr>
            <p:ph type="ctrTitle" hasCustomPrompt="1"/>
          </p:nvPr>
        </p:nvSpPr>
        <p:spPr>
          <a:xfrm>
            <a:off x="338138" y="371475"/>
            <a:ext cx="3635375" cy="108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2300" b="1" i="0" smtClean="0">
                <a:effectLst/>
                <a:latin typeface="Open Sans" panose="020B0606030504020204" pitchFamily="34" charset="0"/>
                <a:ea typeface="Open Sans" panose="020B0606030504020204" pitchFamily="34" charset="0"/>
                <a:cs typeface="Open Sans" panose="020B0606030504020204" pitchFamily="34" charset="0"/>
              </a:defRPr>
            </a:lvl1pPr>
          </a:lstStyle>
          <a:p>
            <a:r>
              <a:rPr lang="en-GB" dirty="0"/>
              <a:t>Title</a:t>
            </a:r>
          </a:p>
        </p:txBody>
      </p:sp>
      <p:sp>
        <p:nvSpPr>
          <p:cNvPr id="10" name="Tijdelijke aanduiding voor tekst 2">
            <a:extLst>
              <a:ext uri="{FF2B5EF4-FFF2-40B4-BE49-F238E27FC236}">
                <a16:creationId xmlns:a16="http://schemas.microsoft.com/office/drawing/2014/main" id="{34EE854C-23EF-BD45-A084-2AE0D435916C}"/>
              </a:ext>
            </a:extLst>
          </p:cNvPr>
          <p:cNvSpPr>
            <a:spLocks noGrp="1"/>
          </p:cNvSpPr>
          <p:nvPr>
            <p:ph type="body" sz="quarter" idx="10" hasCustomPrompt="1"/>
          </p:nvPr>
        </p:nvSpPr>
        <p:spPr>
          <a:xfrm>
            <a:off x="337513" y="1664208"/>
            <a:ext cx="3636000" cy="4863201"/>
          </a:xfrm>
          <a:prstGeom prst="rect">
            <a:avLst/>
          </a:prstGeom>
        </p:spPr>
        <p:txBody>
          <a:bodyPr bIns="0" anchor="b" anchorCtr="0"/>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Molorepudit</a:t>
            </a:r>
            <a:r>
              <a:rPr lang="nl-NL" dirty="0"/>
              <a:t> </a:t>
            </a:r>
            <a:r>
              <a:rPr lang="nl-NL" dirty="0" err="1"/>
              <a:t>ressimus</a:t>
            </a:r>
            <a:r>
              <a:rPr lang="nl-NL" dirty="0"/>
              <a:t> </a:t>
            </a:r>
            <a:r>
              <a:rPr lang="nl-NL" dirty="0" err="1"/>
              <a:t>exeri</a:t>
            </a:r>
            <a:r>
              <a:rPr lang="nl-NL" dirty="0"/>
              <a:t> </a:t>
            </a:r>
            <a:r>
              <a:rPr lang="nl-NL" dirty="0" err="1"/>
              <a:t>nus</a:t>
            </a:r>
            <a:r>
              <a:rPr lang="nl-NL" dirty="0"/>
              <a:t> et </a:t>
            </a:r>
            <a:r>
              <a:rPr lang="nl-NL" dirty="0" err="1"/>
              <a:t>ipienda</a:t>
            </a:r>
            <a:r>
              <a:rPr lang="nl-NL" dirty="0"/>
              <a:t> et </a:t>
            </a:r>
            <a:r>
              <a:rPr lang="nl-NL" dirty="0" err="1"/>
              <a:t>adiantot</a:t>
            </a:r>
            <a:r>
              <a:rPr lang="nl-NL" dirty="0"/>
              <a:t> </a:t>
            </a:r>
            <a:r>
              <a:rPr lang="nl-NL" dirty="0" err="1"/>
              <a:t>Ique</a:t>
            </a:r>
            <a:r>
              <a:rPr lang="nl-NL" dirty="0"/>
              <a:t> </a:t>
            </a:r>
            <a:r>
              <a:rPr lang="nl-NL" dirty="0" err="1"/>
              <a:t>niminti</a:t>
            </a:r>
            <a:r>
              <a:rPr lang="nl-NL" dirty="0"/>
              <a:t> </a:t>
            </a:r>
            <a:r>
              <a:rPr lang="nl-NL" dirty="0" err="1"/>
              <a:t>nonsendaecae</a:t>
            </a:r>
            <a:r>
              <a:rPr lang="nl-NL" dirty="0"/>
              <a:t> </a:t>
            </a:r>
            <a:r>
              <a:rPr lang="nl-NL" dirty="0" err="1"/>
              <a:t>volor</a:t>
            </a:r>
            <a:r>
              <a:rPr lang="nl-NL" dirty="0"/>
              <a:t> a ad et ut </a:t>
            </a:r>
            <a:r>
              <a:rPr lang="nl-NL" dirty="0" err="1"/>
              <a:t>eum</a:t>
            </a:r>
            <a:r>
              <a:rPr lang="nl-NL" dirty="0"/>
              <a:t> se pos mos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a:t>
            </a:r>
            <a:r>
              <a:rPr lang="nl-NL" dirty="0"/>
              <a:t> </a:t>
            </a:r>
            <a:r>
              <a:rPr lang="nl-NL" dirty="0" err="1"/>
              <a:t>iduciis</a:t>
            </a:r>
            <a:r>
              <a:rPr lang="nl-NL" dirty="0"/>
              <a:t> </a:t>
            </a:r>
            <a:r>
              <a:rPr lang="nl-NL" dirty="0" err="1"/>
              <a:t>sedis</a:t>
            </a:r>
            <a:r>
              <a:rPr lang="nl-NL" dirty="0"/>
              <a:t> </a:t>
            </a:r>
            <a:r>
              <a:rPr lang="nl-NL" dirty="0" err="1"/>
              <a:t>sitat</a:t>
            </a:r>
            <a:r>
              <a:rPr lang="nl-NL" dirty="0"/>
              <a:t> es </a:t>
            </a:r>
            <a:r>
              <a:rPr lang="nl-NL" dirty="0" err="1"/>
              <a:t>nihition</a:t>
            </a:r>
            <a:r>
              <a:rPr lang="nl-NL" dirty="0"/>
              <a:t> </a:t>
            </a:r>
            <a:r>
              <a:rPr lang="nl-NL" dirty="0" err="1"/>
              <a:t>nonsecturi</a:t>
            </a:r>
            <a:r>
              <a:rPr lang="nl-NL" dirty="0"/>
              <a:t> </a:t>
            </a:r>
            <a:r>
              <a:rPr lang="nl-NL" dirty="0" err="1"/>
              <a:t>officidis</a:t>
            </a:r>
            <a:r>
              <a:rPr lang="nl-NL" dirty="0"/>
              <a:t> ex et que </a:t>
            </a:r>
            <a:r>
              <a:rPr lang="nl-NL" dirty="0" err="1"/>
              <a:t>esecto</a:t>
            </a:r>
            <a:r>
              <a:rPr lang="nl-NL" dirty="0"/>
              <a:t> </a:t>
            </a:r>
            <a:r>
              <a:rPr lang="nl-NL" dirty="0" err="1"/>
              <a:t>dolorumenis</a:t>
            </a:r>
            <a:r>
              <a:rPr lang="nl-NL" dirty="0"/>
              <a:t> </a:t>
            </a:r>
            <a:r>
              <a:rPr lang="nl-NL" dirty="0" err="1"/>
              <a:t>aritat</a:t>
            </a:r>
            <a:r>
              <a:rPr lang="nl-NL" dirty="0"/>
              <a:t> et. </a:t>
            </a:r>
            <a:br>
              <a:rPr lang="nl-NL" dirty="0"/>
            </a:br>
            <a:r>
              <a:rPr lang="nl-NL" dirty="0"/>
              <a:t>&lt;Max. 40 </a:t>
            </a:r>
            <a:r>
              <a:rPr lang="nl-NL" dirty="0" err="1"/>
              <a:t>words</a:t>
            </a:r>
            <a:r>
              <a:rPr lang="nl-NL" dirty="0"/>
              <a:t>&gt; </a:t>
            </a:r>
          </a:p>
        </p:txBody>
      </p:sp>
    </p:spTree>
    <p:extLst>
      <p:ext uri="{BB962C8B-B14F-4D97-AF65-F5344CB8AC3E}">
        <p14:creationId xmlns:p14="http://schemas.microsoft.com/office/powerpoint/2010/main" val="1963991063"/>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Image left, text right">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0" y="371475"/>
            <a:ext cx="7561262" cy="6141867"/>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8" name="Titel 1">
            <a:extLst>
              <a:ext uri="{FF2B5EF4-FFF2-40B4-BE49-F238E27FC236}">
                <a16:creationId xmlns:a16="http://schemas.microsoft.com/office/drawing/2014/main" id="{219C4ACB-0E7C-2E49-975D-15A9366B7B16}"/>
              </a:ext>
            </a:extLst>
          </p:cNvPr>
          <p:cNvSpPr>
            <a:spLocks noGrp="1"/>
          </p:cNvSpPr>
          <p:nvPr>
            <p:ph type="ctrTitle" hasCustomPrompt="1"/>
          </p:nvPr>
        </p:nvSpPr>
        <p:spPr>
          <a:xfrm>
            <a:off x="8241243" y="371475"/>
            <a:ext cx="3616761" cy="108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2300" b="1" i="0" smtClean="0">
                <a:effectLst/>
                <a:latin typeface="Open Sans" panose="020B0606030504020204" pitchFamily="34" charset="0"/>
                <a:ea typeface="Open Sans" panose="020B0606030504020204" pitchFamily="34" charset="0"/>
                <a:cs typeface="Open Sans" panose="020B0606030504020204" pitchFamily="34" charset="0"/>
              </a:defRPr>
            </a:lvl1pPr>
          </a:lstStyle>
          <a:p>
            <a:r>
              <a:rPr lang="en-GB" dirty="0"/>
              <a:t>Title</a:t>
            </a:r>
          </a:p>
        </p:txBody>
      </p:sp>
      <p:sp>
        <p:nvSpPr>
          <p:cNvPr id="3" name="Tijdelijke aanduiding voor tekst 2">
            <a:extLst>
              <a:ext uri="{FF2B5EF4-FFF2-40B4-BE49-F238E27FC236}">
                <a16:creationId xmlns:a16="http://schemas.microsoft.com/office/drawing/2014/main" id="{F82AB650-E7FC-9C49-B3D3-F4866960771A}"/>
              </a:ext>
            </a:extLst>
          </p:cNvPr>
          <p:cNvSpPr>
            <a:spLocks noGrp="1"/>
          </p:cNvSpPr>
          <p:nvPr>
            <p:ph type="body" sz="quarter" idx="10" hasCustomPrompt="1"/>
          </p:nvPr>
        </p:nvSpPr>
        <p:spPr>
          <a:xfrm>
            <a:off x="8241242" y="1627632"/>
            <a:ext cx="3617383" cy="4885710"/>
          </a:xfrm>
          <a:prstGeom prst="rect">
            <a:avLst/>
          </a:prstGeom>
        </p:spPr>
        <p:txBody>
          <a:bodyPr bIns="0" anchor="b" anchorCtr="0"/>
          <a:lstStyle>
            <a:lvl1pPr marL="0" marR="0" indent="0" algn="l" defTabSz="914400" rtl="0" eaLnBrk="1" fontAlgn="auto" latinLnBrk="0" hangingPunct="1">
              <a:lnSpc>
                <a:spcPct val="110000"/>
              </a:lnSpc>
              <a:spcBef>
                <a:spcPts val="0"/>
              </a:spcBef>
              <a:spcAft>
                <a:spcPts val="0"/>
              </a:spcAft>
              <a:buClr>
                <a:schemeClr val="tx1"/>
              </a:buClr>
              <a:buSzPct val="80000"/>
              <a:buFont typeface="Arial" panose="020B0604020202020204" pitchFamily="34" charset="0"/>
              <a:buNone/>
              <a:tabLst/>
              <a:defRPr lang="nl-NL" sz="2200" b="0" i="0" smtClean="0">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Pos mos </a:t>
            </a:r>
            <a:r>
              <a:rPr lang="nl-NL" dirty="0" err="1"/>
              <a:t>sed</a:t>
            </a:r>
            <a:r>
              <a:rPr lang="nl-NL" dirty="0"/>
              <a:t> </a:t>
            </a:r>
            <a:r>
              <a:rPr lang="nl-NL" dirty="0" err="1"/>
              <a:t>ulpa</a:t>
            </a:r>
            <a:r>
              <a:rPr lang="nl-NL" dirty="0"/>
              <a:t> </a:t>
            </a:r>
            <a:r>
              <a:rPr lang="nl-NL" dirty="0" err="1"/>
              <a:t>vitas</a:t>
            </a:r>
            <a:br>
              <a:rPr lang="nl-NL" dirty="0"/>
            </a:br>
            <a:r>
              <a:rPr lang="nl-NL" dirty="0" err="1"/>
              <a:t>Volor</a:t>
            </a:r>
            <a:r>
              <a:rPr lang="nl-NL" dirty="0"/>
              <a:t> a ad et ut </a:t>
            </a:r>
            <a:r>
              <a:rPr lang="nl-NL" dirty="0" err="1"/>
              <a:t>eum</a:t>
            </a:r>
            <a:r>
              <a:rPr lang="nl-NL" dirty="0"/>
              <a:t> se pos mos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doluptioMolorepudit</a:t>
            </a:r>
            <a:r>
              <a:rPr lang="nl-NL" dirty="0"/>
              <a:t> </a:t>
            </a:r>
            <a:r>
              <a:rPr lang="nl-NL" dirty="0" err="1"/>
              <a:t>ressimus</a:t>
            </a:r>
            <a:r>
              <a:rPr lang="nl-NL" dirty="0"/>
              <a:t> </a:t>
            </a:r>
            <a:r>
              <a:rPr lang="nl-NL" dirty="0" err="1"/>
              <a:t>exeri</a:t>
            </a:r>
            <a:r>
              <a:rPr lang="nl-NL" dirty="0"/>
              <a:t> </a:t>
            </a:r>
            <a:r>
              <a:rPr lang="nl-NL" dirty="0" err="1"/>
              <a:t>nus</a:t>
            </a:r>
            <a:r>
              <a:rPr lang="nl-NL" dirty="0"/>
              <a:t> et </a:t>
            </a:r>
            <a:r>
              <a:rPr lang="nl-NL" dirty="0" err="1"/>
              <a:t>ipiendaMos</a:t>
            </a:r>
            <a:r>
              <a:rPr lang="nl-NL" dirty="0"/>
              <a:t>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a:t>
            </a:r>
            <a:r>
              <a:rPr lang="nl-NL" dirty="0"/>
              <a:t> </a:t>
            </a:r>
            <a:r>
              <a:rPr lang="nl-NL" dirty="0" err="1"/>
              <a:t>iduciis</a:t>
            </a:r>
            <a:r>
              <a:rPr lang="nl-NL" dirty="0"/>
              <a:t> </a:t>
            </a:r>
            <a:r>
              <a:rPr lang="nl-NL" dirty="0" err="1"/>
              <a:t>sedis</a:t>
            </a:r>
            <a:r>
              <a:rPr lang="nl-NL" dirty="0"/>
              <a:t> </a:t>
            </a:r>
            <a:r>
              <a:rPr lang="nl-NL" dirty="0" err="1"/>
              <a:t>sitat</a:t>
            </a:r>
            <a:r>
              <a:rPr lang="nl-NL" dirty="0"/>
              <a:t> es </a:t>
            </a:r>
            <a:r>
              <a:rPr lang="nl-NL" dirty="0" err="1"/>
              <a:t>nihition</a:t>
            </a:r>
            <a:r>
              <a:rPr lang="nl-NL" dirty="0"/>
              <a:t> </a:t>
            </a:r>
            <a:r>
              <a:rPr lang="nl-NL" dirty="0" err="1"/>
              <a:t>nonsecturi</a:t>
            </a:r>
            <a:r>
              <a:rPr lang="nl-NL" dirty="0"/>
              <a:t> </a:t>
            </a:r>
            <a:r>
              <a:rPr lang="nl-NL" dirty="0" err="1"/>
              <a:t>officidis</a:t>
            </a:r>
            <a:r>
              <a:rPr lang="nl-NL" dirty="0"/>
              <a:t> ex et que </a:t>
            </a:r>
            <a:r>
              <a:rPr lang="nl-NL" dirty="0" err="1"/>
              <a:t>esect</a:t>
            </a:r>
            <a:r>
              <a:rPr lang="nl-NL" dirty="0"/>
              <a:t>. &lt;Max. 40 </a:t>
            </a:r>
            <a:r>
              <a:rPr lang="nl-NL" dirty="0" err="1"/>
              <a:t>words</a:t>
            </a:r>
            <a:r>
              <a:rPr lang="nl-NL" dirty="0"/>
              <a:t>&gt; </a:t>
            </a:r>
          </a:p>
        </p:txBody>
      </p:sp>
    </p:spTree>
    <p:extLst>
      <p:ext uri="{BB962C8B-B14F-4D97-AF65-F5344CB8AC3E}">
        <p14:creationId xmlns:p14="http://schemas.microsoft.com/office/powerpoint/2010/main" val="3429024006"/>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Full screen image">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1" y="368300"/>
            <a:ext cx="11522074" cy="6121400"/>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Tree>
    <p:extLst>
      <p:ext uri="{BB962C8B-B14F-4D97-AF65-F5344CB8AC3E}">
        <p14:creationId xmlns:p14="http://schemas.microsoft.com/office/powerpoint/2010/main" val="1664076288"/>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Full screen image + caption">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1" y="368300"/>
            <a:ext cx="11522074" cy="5580000"/>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4" name="Tijdelijke aanduiding voor tekst 3">
            <a:extLst>
              <a:ext uri="{FF2B5EF4-FFF2-40B4-BE49-F238E27FC236}">
                <a16:creationId xmlns:a16="http://schemas.microsoft.com/office/drawing/2014/main" id="{2644E85E-CA6A-F844-A413-BC9479C4FF28}"/>
              </a:ext>
            </a:extLst>
          </p:cNvPr>
          <p:cNvSpPr>
            <a:spLocks noGrp="1"/>
          </p:cNvSpPr>
          <p:nvPr>
            <p:ph type="body" sz="quarter" idx="19" hasCustomPrompt="1"/>
          </p:nvPr>
        </p:nvSpPr>
        <p:spPr>
          <a:xfrm>
            <a:off x="336550" y="5948300"/>
            <a:ext cx="11522075" cy="541399"/>
          </a:xfrm>
          <a:prstGeom prst="rect">
            <a:avLst/>
          </a:prstGeom>
        </p:spPr>
        <p:txBody>
          <a:bodyPr lIns="0" bIns="0" anchor="b" anchorCtr="0"/>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1200" b="0" i="0" smtClean="0">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Itasita</a:t>
            </a:r>
            <a:r>
              <a:rPr lang="nl-NL" dirty="0"/>
              <a:t> </a:t>
            </a:r>
            <a:r>
              <a:rPr lang="nl-NL" dirty="0" err="1"/>
              <a:t>sima</a:t>
            </a:r>
            <a:r>
              <a:rPr lang="nl-NL" dirty="0"/>
              <a:t> </a:t>
            </a:r>
            <a:r>
              <a:rPr lang="nl-NL" dirty="0" err="1"/>
              <a:t>dolor</a:t>
            </a:r>
            <a:r>
              <a:rPr lang="nl-NL" dirty="0"/>
              <a:t> min </a:t>
            </a:r>
            <a:r>
              <a:rPr lang="nl-NL" dirty="0" err="1"/>
              <a:t>evellor</a:t>
            </a:r>
            <a:r>
              <a:rPr lang="nl-NL" dirty="0"/>
              <a:t> </a:t>
            </a:r>
            <a:r>
              <a:rPr lang="nl-NL" dirty="0" err="1"/>
              <a:t>ratum</a:t>
            </a:r>
            <a:r>
              <a:rPr lang="nl-NL" dirty="0"/>
              <a:t> </a:t>
            </a:r>
            <a:r>
              <a:rPr lang="nl-NL" dirty="0" err="1"/>
              <a:t>laciis</a:t>
            </a:r>
            <a:r>
              <a:rPr lang="nl-NL" dirty="0"/>
              <a:t> et </a:t>
            </a:r>
            <a:r>
              <a:rPr lang="nl-NL" dirty="0" err="1"/>
              <a:t>quam</a:t>
            </a:r>
            <a:r>
              <a:rPr lang="nl-NL" dirty="0"/>
              <a:t> </a:t>
            </a:r>
            <a:r>
              <a:rPr lang="nl-NL" dirty="0" err="1"/>
              <a:t>voluptat</a:t>
            </a:r>
            <a:r>
              <a:rPr lang="nl-NL" dirty="0"/>
              <a:t> ut </a:t>
            </a:r>
            <a:r>
              <a:rPr lang="nl-NL" dirty="0" err="1"/>
              <a:t>lanis</a:t>
            </a:r>
            <a:r>
              <a:rPr lang="nl-NL" dirty="0"/>
              <a:t> </a:t>
            </a:r>
            <a:r>
              <a:rPr lang="nl-NL" dirty="0" err="1"/>
              <a:t>nit</a:t>
            </a:r>
            <a:r>
              <a:rPr lang="nl-NL" dirty="0"/>
              <a:t>, </a:t>
            </a:r>
            <a:r>
              <a:rPr lang="nl-NL" dirty="0" err="1"/>
              <a:t>eium</a:t>
            </a:r>
            <a:r>
              <a:rPr lang="nl-NL" dirty="0"/>
              <a:t> </a:t>
            </a:r>
            <a:r>
              <a:rPr lang="nl-NL" dirty="0" err="1"/>
              <a:t>quidus</a:t>
            </a:r>
            <a:r>
              <a:rPr lang="nl-NL" dirty="0"/>
              <a:t>, </a:t>
            </a:r>
            <a:r>
              <a:rPr lang="nl-NL" dirty="0" err="1"/>
              <a:t>quas</a:t>
            </a:r>
            <a:r>
              <a:rPr lang="nl-NL" dirty="0"/>
              <a:t> </a:t>
            </a:r>
            <a:r>
              <a:rPr lang="nl-NL" dirty="0" err="1"/>
              <a:t>nobis</a:t>
            </a:r>
            <a:r>
              <a:rPr lang="nl-NL" dirty="0"/>
              <a:t> </a:t>
            </a:r>
            <a:r>
              <a:rPr lang="nl-NL" dirty="0" err="1"/>
              <a:t>inusam</a:t>
            </a:r>
            <a:r>
              <a:rPr lang="nl-NL" dirty="0"/>
              <a:t> </a:t>
            </a:r>
            <a:r>
              <a:rPr lang="nl-NL" dirty="0" err="1"/>
              <a:t>cuptate</a:t>
            </a:r>
            <a:r>
              <a:rPr lang="nl-NL" dirty="0"/>
              <a:t> </a:t>
            </a:r>
            <a:r>
              <a:rPr lang="nl-NL" dirty="0" err="1"/>
              <a:t>mper</a:t>
            </a:r>
            <a:r>
              <a:rPr lang="nl-NL" dirty="0"/>
              <a:t> </a:t>
            </a:r>
            <a:r>
              <a:rPr lang="nl-NL" dirty="0" err="1"/>
              <a:t>nobit</a:t>
            </a:r>
            <a:r>
              <a:rPr lang="nl-NL" dirty="0"/>
              <a:t> hit </a:t>
            </a:r>
            <a:r>
              <a:rPr lang="nl-NL" dirty="0" err="1"/>
              <a:t>eliquam</a:t>
            </a:r>
            <a:r>
              <a:rPr lang="nl-NL" dirty="0"/>
              <a:t> </a:t>
            </a:r>
            <a:r>
              <a:rPr lang="nl-NL" dirty="0" err="1"/>
              <a:t>cori</a:t>
            </a:r>
            <a:r>
              <a:rPr lang="nl-NL" dirty="0"/>
              <a:t> </a:t>
            </a:r>
            <a:r>
              <a:rPr lang="nl-NL" dirty="0" err="1"/>
              <a:t>voloreicid</a:t>
            </a:r>
            <a:r>
              <a:rPr lang="nl-NL" dirty="0"/>
              <a:t> </a:t>
            </a:r>
            <a:r>
              <a:rPr lang="nl-NL" dirty="0" err="1"/>
              <a:t>mil</a:t>
            </a:r>
            <a:r>
              <a:rPr lang="nl-NL" dirty="0"/>
              <a:t> </a:t>
            </a:r>
            <a:r>
              <a:rPr lang="nl-NL" dirty="0" err="1"/>
              <a:t>minihilis</a:t>
            </a:r>
            <a:r>
              <a:rPr lang="nl-NL" dirty="0"/>
              <a:t> </a:t>
            </a:r>
            <a:r>
              <a:rPr lang="nl-NL" dirty="0" err="1"/>
              <a:t>aut</a:t>
            </a:r>
            <a:r>
              <a:rPr lang="nl-NL" dirty="0"/>
              <a:t> </a:t>
            </a:r>
            <a:r>
              <a:rPr lang="nl-NL" dirty="0" err="1"/>
              <a:t>milit</a:t>
            </a:r>
            <a:r>
              <a:rPr lang="nl-NL" dirty="0"/>
              <a:t> es </a:t>
            </a:r>
            <a:r>
              <a:rPr lang="nl-NL" dirty="0" err="1"/>
              <a:t>sum</a:t>
            </a:r>
            <a:r>
              <a:rPr lang="nl-NL" dirty="0"/>
              <a:t> </a:t>
            </a:r>
            <a:r>
              <a:rPr lang="nl-NL" dirty="0" err="1"/>
              <a:t>eicatet</a:t>
            </a:r>
            <a:r>
              <a:rPr lang="nl-NL" dirty="0"/>
              <a:t> ad mi, </a:t>
            </a:r>
            <a:r>
              <a:rPr lang="nl-NL" dirty="0" err="1"/>
              <a:t>unt</a:t>
            </a:r>
            <a:r>
              <a:rPr lang="nl-NL" dirty="0"/>
              <a:t> </a:t>
            </a:r>
            <a:r>
              <a:rPr lang="nl-NL" dirty="0" err="1"/>
              <a:t>qui</a:t>
            </a:r>
            <a:r>
              <a:rPr lang="nl-NL" dirty="0"/>
              <a:t> </a:t>
            </a:r>
            <a:r>
              <a:rPr lang="nl-NL" dirty="0" err="1"/>
              <a:t>dionseq</a:t>
            </a:r>
            <a:r>
              <a:rPr lang="nl-NL" dirty="0"/>
              <a:t> </a:t>
            </a:r>
            <a:r>
              <a:rPr lang="nl-NL" dirty="0" err="1"/>
              <a:t>uatusae</a:t>
            </a:r>
            <a:r>
              <a:rPr lang="nl-NL" dirty="0"/>
              <a:t> </a:t>
            </a:r>
            <a:r>
              <a:rPr lang="nl-NL" dirty="0" err="1"/>
              <a:t>verferf</a:t>
            </a:r>
            <a:r>
              <a:rPr lang="nl-NL" dirty="0"/>
              <a:t> </a:t>
            </a:r>
            <a:r>
              <a:rPr lang="nl-NL" dirty="0" err="1"/>
              <a:t>erumquunt</a:t>
            </a:r>
            <a:r>
              <a:rPr lang="nl-NL" dirty="0"/>
              <a:t>. &lt; Max. 40 </a:t>
            </a:r>
            <a:r>
              <a:rPr lang="nl-NL" dirty="0" err="1"/>
              <a:t>words</a:t>
            </a:r>
            <a:r>
              <a:rPr lang="nl-NL" dirty="0"/>
              <a:t>&gt; </a:t>
            </a:r>
          </a:p>
        </p:txBody>
      </p:sp>
    </p:spTree>
    <p:extLst>
      <p:ext uri="{BB962C8B-B14F-4D97-AF65-F5344CB8AC3E}">
        <p14:creationId xmlns:p14="http://schemas.microsoft.com/office/powerpoint/2010/main" val="3828969105"/>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597152"/>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720"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19" r:id="rId14"/>
    <p:sldLayoutId id="2147483703" r:id="rId15"/>
  </p:sldLayoutIdLst>
  <p:hf hdr="0" ftr="0"/>
  <p:txStyles>
    <p:titleStyle>
      <a:lvl1pPr algn="l" defTabSz="914400" rtl="0" eaLnBrk="1" latinLnBrk="0" hangingPunct="1">
        <a:spcBef>
          <a:spcPct val="0"/>
        </a:spcBef>
        <a:buNone/>
        <a:defRPr sz="2100" b="0" i="0" kern="1200">
          <a:solidFill>
            <a:schemeClr val="tx1"/>
          </a:solidFill>
          <a:latin typeface="Merriweather Regular" panose="02060503050406030704" pitchFamily="18" charset="77"/>
          <a:ea typeface="+mj-ea"/>
          <a:cs typeface="+mj-cs"/>
        </a:defRPr>
      </a:lvl1pPr>
    </p:titleStyle>
    <p:bodyStyle>
      <a:lvl1pPr marL="0" indent="0" algn="l" defTabSz="914400" rtl="0" eaLnBrk="1" latinLnBrk="0" hangingPunct="1">
        <a:lnSpc>
          <a:spcPct val="110000"/>
        </a:lnSpc>
        <a:spcBef>
          <a:spcPts val="0"/>
        </a:spcBef>
        <a:buFont typeface="Arial" pitchFamily="34" charset="0"/>
        <a:buNone/>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B10FE16A-3EC4-1A49-BFF7-C234B97B9A07}"/>
              </a:ext>
            </a:extLst>
          </p:cNvPr>
          <p:cNvSpPr>
            <a:spLocks noGrp="1"/>
          </p:cNvSpPr>
          <p:nvPr>
            <p:ph type="dt" sz="half" idx="10"/>
          </p:nvPr>
        </p:nvSpPr>
        <p:spPr/>
        <p:txBody>
          <a:bodyPr/>
          <a:lstStyle/>
          <a:p>
            <a:fld id="{331BEBD0-F76D-5747-A0AD-B9B876916FA5}" type="datetime1">
              <a:rPr lang="nl-NL" smtClean="0"/>
              <a:t>10-3-2024</a:t>
            </a:fld>
            <a:endParaRPr lang="en-GB" dirty="0"/>
          </a:p>
        </p:txBody>
      </p:sp>
      <p:sp>
        <p:nvSpPr>
          <p:cNvPr id="3" name="Tijdelijke aanduiding voor tekst 2">
            <a:extLst>
              <a:ext uri="{FF2B5EF4-FFF2-40B4-BE49-F238E27FC236}">
                <a16:creationId xmlns:a16="http://schemas.microsoft.com/office/drawing/2014/main" id="{5DC2DE01-7D0F-7B47-8160-8B9C9A0E9B81}"/>
              </a:ext>
            </a:extLst>
          </p:cNvPr>
          <p:cNvSpPr>
            <a:spLocks noGrp="1"/>
          </p:cNvSpPr>
          <p:nvPr>
            <p:ph type="body" sz="quarter" idx="14"/>
          </p:nvPr>
        </p:nvSpPr>
        <p:spPr/>
        <p:txBody>
          <a:bodyPr/>
          <a:lstStyle/>
          <a:p>
            <a:endParaRPr lang="nl-NL"/>
          </a:p>
        </p:txBody>
      </p:sp>
      <p:sp>
        <p:nvSpPr>
          <p:cNvPr id="4" name="Tijdelijke aanduiding voor tekst 3">
            <a:extLst>
              <a:ext uri="{FF2B5EF4-FFF2-40B4-BE49-F238E27FC236}">
                <a16:creationId xmlns:a16="http://schemas.microsoft.com/office/drawing/2014/main" id="{94DB64B3-E50D-4E48-8A2B-AEF05305381F}"/>
              </a:ext>
            </a:extLst>
          </p:cNvPr>
          <p:cNvSpPr>
            <a:spLocks noGrp="1"/>
          </p:cNvSpPr>
          <p:nvPr>
            <p:ph type="body" sz="quarter" idx="15"/>
          </p:nvPr>
        </p:nvSpPr>
        <p:spPr/>
        <p:txBody>
          <a:bodyPr/>
          <a:lstStyle/>
          <a:p>
            <a:r>
              <a:rPr lang="nl-NL" dirty="0"/>
              <a:t>Thomas Schoegje</a:t>
            </a:r>
          </a:p>
        </p:txBody>
      </p:sp>
      <p:sp>
        <p:nvSpPr>
          <p:cNvPr id="5" name="Tijdelijke aanduiding voor tekst 4">
            <a:extLst>
              <a:ext uri="{FF2B5EF4-FFF2-40B4-BE49-F238E27FC236}">
                <a16:creationId xmlns:a16="http://schemas.microsoft.com/office/drawing/2014/main" id="{43EFAD46-0C01-8744-B2A5-529A1B461ECD}"/>
              </a:ext>
            </a:extLst>
          </p:cNvPr>
          <p:cNvSpPr>
            <a:spLocks noGrp="1"/>
          </p:cNvSpPr>
          <p:nvPr>
            <p:ph type="body" sz="quarter" idx="16"/>
          </p:nvPr>
        </p:nvSpPr>
        <p:spPr/>
        <p:txBody>
          <a:bodyPr/>
          <a:lstStyle/>
          <a:p>
            <a:r>
              <a:rPr lang="nl-NL" dirty="0"/>
              <a:t>Arjen de Vries, Lynda Hardman, Toine Pieters</a:t>
            </a:r>
          </a:p>
        </p:txBody>
      </p:sp>
      <p:sp>
        <p:nvSpPr>
          <p:cNvPr id="6" name="Titel 5">
            <a:extLst>
              <a:ext uri="{FF2B5EF4-FFF2-40B4-BE49-F238E27FC236}">
                <a16:creationId xmlns:a16="http://schemas.microsoft.com/office/drawing/2014/main" id="{3DC10616-FA6C-AB4C-8F84-7696C7142C5C}"/>
              </a:ext>
            </a:extLst>
          </p:cNvPr>
          <p:cNvSpPr>
            <a:spLocks noGrp="1"/>
          </p:cNvSpPr>
          <p:nvPr>
            <p:ph type="ctrTitle"/>
          </p:nvPr>
        </p:nvSpPr>
        <p:spPr>
          <a:xfrm>
            <a:off x="315885" y="1196750"/>
            <a:ext cx="11452046" cy="4603578"/>
          </a:xfrm>
        </p:spPr>
        <p:txBody>
          <a:bodyPr/>
          <a:lstStyle/>
          <a:p>
            <a:r>
              <a:rPr lang="en-GB" dirty="0"/>
              <a:t>Effective expert search</a:t>
            </a:r>
            <a:br>
              <a:rPr lang="en-GB" dirty="0"/>
            </a:br>
            <a:r>
              <a:rPr lang="en-GB" sz="2400" dirty="0"/>
              <a:t>Ranking and presenting expert search results</a:t>
            </a:r>
            <a:endParaRPr lang="nl-NL" sz="2400" dirty="0"/>
          </a:p>
        </p:txBody>
      </p:sp>
      <p:pic>
        <p:nvPicPr>
          <p:cNvPr id="1026" name="Picture 2">
            <a:extLst>
              <a:ext uri="{FF2B5EF4-FFF2-40B4-BE49-F238E27FC236}">
                <a16:creationId xmlns:a16="http://schemas.microsoft.com/office/drawing/2014/main" id="{9AEAA3D4-2008-51DB-CDC9-E14AD4B755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8497" y="117318"/>
            <a:ext cx="1986154" cy="1079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83481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F06D53-0A17-6E82-50B1-0494C568ED8E}"/>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B5DDF525-0974-D90B-4FE2-51C10C81113B}"/>
              </a:ext>
            </a:extLst>
          </p:cNvPr>
          <p:cNvSpPr>
            <a:spLocks noGrp="1"/>
          </p:cNvSpPr>
          <p:nvPr>
            <p:ph type="ctrTitle"/>
          </p:nvPr>
        </p:nvSpPr>
        <p:spPr>
          <a:xfrm>
            <a:off x="2317750" y="1196975"/>
            <a:ext cx="7559675" cy="1253617"/>
          </a:xfrm>
        </p:spPr>
        <p:txBody>
          <a:bodyPr anchor="t">
            <a:normAutofit/>
          </a:bodyPr>
          <a:lstStyle/>
          <a:p>
            <a:r>
              <a:rPr lang="nl-NL" dirty="0"/>
              <a:t>How </a:t>
            </a:r>
            <a:r>
              <a:rPr lang="nl-NL" dirty="0" err="1"/>
              <a:t>to</a:t>
            </a:r>
            <a:r>
              <a:rPr lang="nl-NL" dirty="0"/>
              <a:t> search experts?</a:t>
            </a:r>
          </a:p>
        </p:txBody>
      </p:sp>
      <p:sp>
        <p:nvSpPr>
          <p:cNvPr id="10" name="Text Placeholder 2">
            <a:extLst>
              <a:ext uri="{FF2B5EF4-FFF2-40B4-BE49-F238E27FC236}">
                <a16:creationId xmlns:a16="http://schemas.microsoft.com/office/drawing/2014/main" id="{C8D560A9-9912-6B51-1A85-D42C7E19030F}"/>
              </a:ext>
            </a:extLst>
          </p:cNvPr>
          <p:cNvSpPr>
            <a:spLocks noGrp="1"/>
          </p:cNvSpPr>
          <p:nvPr>
            <p:ph type="body" sz="quarter" idx="10"/>
          </p:nvPr>
        </p:nvSpPr>
        <p:spPr>
          <a:xfrm>
            <a:off x="2317750" y="2450593"/>
            <a:ext cx="7559675" cy="3443316"/>
          </a:xfrm>
        </p:spPr>
        <p:txBody>
          <a:bodyPr/>
          <a:lstStyle/>
          <a:p>
            <a:endParaRPr lang="en-US" dirty="0"/>
          </a:p>
          <a:p>
            <a:endParaRPr lang="en-US" dirty="0"/>
          </a:p>
          <a:p>
            <a:r>
              <a:rPr lang="en-US" dirty="0"/>
              <a:t>Model expertise       Rank experts       Present results</a:t>
            </a:r>
          </a:p>
        </p:txBody>
      </p:sp>
      <p:cxnSp>
        <p:nvCxnSpPr>
          <p:cNvPr id="3" name="Straight Arrow Connector 2">
            <a:extLst>
              <a:ext uri="{FF2B5EF4-FFF2-40B4-BE49-F238E27FC236}">
                <a16:creationId xmlns:a16="http://schemas.microsoft.com/office/drawing/2014/main" id="{1214D149-9726-F8B6-F341-E72620C87ECE}"/>
              </a:ext>
            </a:extLst>
          </p:cNvPr>
          <p:cNvCxnSpPr/>
          <p:nvPr/>
        </p:nvCxnSpPr>
        <p:spPr>
          <a:xfrm>
            <a:off x="456438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45B9082B-DED0-BF9E-68B2-5794B2C18F69}"/>
              </a:ext>
            </a:extLst>
          </p:cNvPr>
          <p:cNvCxnSpPr/>
          <p:nvPr/>
        </p:nvCxnSpPr>
        <p:spPr>
          <a:xfrm>
            <a:off x="669036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 name="Picture 5" descr="A picture containing text, screenshot, font, diagram&#10;&#10;Description automatically generated">
            <a:extLst>
              <a:ext uri="{FF2B5EF4-FFF2-40B4-BE49-F238E27FC236}">
                <a16:creationId xmlns:a16="http://schemas.microsoft.com/office/drawing/2014/main" id="{A0939E70-0F06-2508-85AD-17286A3ADF8D}"/>
              </a:ext>
            </a:extLst>
          </p:cNvPr>
          <p:cNvPicPr>
            <a:picLocks noChangeAspect="1"/>
          </p:cNvPicPr>
          <p:nvPr/>
        </p:nvPicPr>
        <p:blipFill rotWithShape="1">
          <a:blip r:embed="rId3"/>
          <a:srcRect l="71983" t="15645" r="20706" b="33434"/>
          <a:stretch/>
        </p:blipFill>
        <p:spPr>
          <a:xfrm>
            <a:off x="4716780" y="4037965"/>
            <a:ext cx="585019" cy="1623060"/>
          </a:xfrm>
          <a:prstGeom prst="rect">
            <a:avLst/>
          </a:prstGeom>
        </p:spPr>
      </p:pic>
      <p:pic>
        <p:nvPicPr>
          <p:cNvPr id="2" name="Picture 1" descr="A picture containing text, screenshot, font, diagram&#10;&#10;Description automatically generated">
            <a:extLst>
              <a:ext uri="{FF2B5EF4-FFF2-40B4-BE49-F238E27FC236}">
                <a16:creationId xmlns:a16="http://schemas.microsoft.com/office/drawing/2014/main" id="{CD3175AC-F727-77B0-574A-3423E414D97B}"/>
              </a:ext>
            </a:extLst>
          </p:cNvPr>
          <p:cNvPicPr>
            <a:picLocks noChangeAspect="1"/>
          </p:cNvPicPr>
          <p:nvPr/>
        </p:nvPicPr>
        <p:blipFill rotWithShape="1">
          <a:blip r:embed="rId3"/>
          <a:srcRect l="87202" t="13046" r="5300" b="48083"/>
          <a:stretch/>
        </p:blipFill>
        <p:spPr>
          <a:xfrm>
            <a:off x="6097587" y="3982686"/>
            <a:ext cx="664844" cy="1372778"/>
          </a:xfrm>
          <a:prstGeom prst="rect">
            <a:avLst/>
          </a:prstGeom>
        </p:spPr>
      </p:pic>
    </p:spTree>
    <p:extLst>
      <p:ext uri="{BB962C8B-B14F-4D97-AF65-F5344CB8AC3E}">
        <p14:creationId xmlns:p14="http://schemas.microsoft.com/office/powerpoint/2010/main" val="255215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71FEAF-0B07-9629-407B-7D3C8BA3786B}"/>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6196C0CC-F232-4C6C-D996-5BCE31E94BFA}"/>
              </a:ext>
            </a:extLst>
          </p:cNvPr>
          <p:cNvSpPr>
            <a:spLocks noGrp="1"/>
          </p:cNvSpPr>
          <p:nvPr>
            <p:ph type="ctrTitle"/>
          </p:nvPr>
        </p:nvSpPr>
        <p:spPr>
          <a:xfrm>
            <a:off x="2317750" y="1196975"/>
            <a:ext cx="7559675" cy="1253617"/>
          </a:xfrm>
        </p:spPr>
        <p:txBody>
          <a:bodyPr anchor="t">
            <a:normAutofit/>
          </a:bodyPr>
          <a:lstStyle/>
          <a:p>
            <a:r>
              <a:rPr lang="nl-NL" dirty="0"/>
              <a:t>How </a:t>
            </a:r>
            <a:r>
              <a:rPr lang="nl-NL" dirty="0" err="1"/>
              <a:t>to</a:t>
            </a:r>
            <a:r>
              <a:rPr lang="nl-NL" dirty="0"/>
              <a:t> search experts?</a:t>
            </a:r>
          </a:p>
        </p:txBody>
      </p:sp>
      <p:sp>
        <p:nvSpPr>
          <p:cNvPr id="10" name="Text Placeholder 2">
            <a:extLst>
              <a:ext uri="{FF2B5EF4-FFF2-40B4-BE49-F238E27FC236}">
                <a16:creationId xmlns:a16="http://schemas.microsoft.com/office/drawing/2014/main" id="{0462C7A5-9545-E46D-EEEE-B8A4822E108F}"/>
              </a:ext>
            </a:extLst>
          </p:cNvPr>
          <p:cNvSpPr>
            <a:spLocks noGrp="1"/>
          </p:cNvSpPr>
          <p:nvPr>
            <p:ph type="body" sz="quarter" idx="10"/>
          </p:nvPr>
        </p:nvSpPr>
        <p:spPr>
          <a:xfrm>
            <a:off x="2317750" y="2450593"/>
            <a:ext cx="7559675" cy="3443316"/>
          </a:xfrm>
        </p:spPr>
        <p:txBody>
          <a:bodyPr/>
          <a:lstStyle/>
          <a:p>
            <a:endParaRPr lang="en-US" dirty="0"/>
          </a:p>
          <a:p>
            <a:endParaRPr lang="en-US" dirty="0"/>
          </a:p>
          <a:p>
            <a:r>
              <a:rPr lang="en-US" dirty="0"/>
              <a:t>Model expertise       Rank experts       Present results</a:t>
            </a:r>
          </a:p>
        </p:txBody>
      </p:sp>
      <p:cxnSp>
        <p:nvCxnSpPr>
          <p:cNvPr id="3" name="Straight Arrow Connector 2">
            <a:extLst>
              <a:ext uri="{FF2B5EF4-FFF2-40B4-BE49-F238E27FC236}">
                <a16:creationId xmlns:a16="http://schemas.microsoft.com/office/drawing/2014/main" id="{3447E72A-A202-A935-D00F-DF68E56C8CE2}"/>
              </a:ext>
            </a:extLst>
          </p:cNvPr>
          <p:cNvCxnSpPr/>
          <p:nvPr/>
        </p:nvCxnSpPr>
        <p:spPr>
          <a:xfrm>
            <a:off x="456438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8C3B6E4-5363-A935-A086-4D071E517E95}"/>
              </a:ext>
            </a:extLst>
          </p:cNvPr>
          <p:cNvCxnSpPr/>
          <p:nvPr/>
        </p:nvCxnSpPr>
        <p:spPr>
          <a:xfrm>
            <a:off x="669036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 name="Picture 6" descr="A picture containing text, screenshot, font, diagram&#10;&#10;Description automatically generated">
            <a:extLst>
              <a:ext uri="{FF2B5EF4-FFF2-40B4-BE49-F238E27FC236}">
                <a16:creationId xmlns:a16="http://schemas.microsoft.com/office/drawing/2014/main" id="{DB1BCDB3-6B90-7E39-45C8-071346FC66E4}"/>
              </a:ext>
            </a:extLst>
          </p:cNvPr>
          <p:cNvPicPr>
            <a:picLocks noChangeAspect="1"/>
          </p:cNvPicPr>
          <p:nvPr/>
        </p:nvPicPr>
        <p:blipFill rotWithShape="1">
          <a:blip r:embed="rId3"/>
          <a:srcRect l="90239" t="11566" r="3080" b="47647"/>
          <a:stretch/>
        </p:blipFill>
        <p:spPr>
          <a:xfrm>
            <a:off x="8447088" y="3807119"/>
            <a:ext cx="814706" cy="1981200"/>
          </a:xfrm>
          <a:prstGeom prst="rect">
            <a:avLst/>
          </a:prstGeom>
        </p:spPr>
      </p:pic>
      <p:pic>
        <p:nvPicPr>
          <p:cNvPr id="8" name="Picture 7" descr="A picture containing text, screenshot, font, diagram&#10;&#10;Description automatically generated">
            <a:extLst>
              <a:ext uri="{FF2B5EF4-FFF2-40B4-BE49-F238E27FC236}">
                <a16:creationId xmlns:a16="http://schemas.microsoft.com/office/drawing/2014/main" id="{8FE538EB-F805-4494-E1F7-37EC4EF62E46}"/>
              </a:ext>
            </a:extLst>
          </p:cNvPr>
          <p:cNvPicPr>
            <a:picLocks noChangeAspect="1"/>
          </p:cNvPicPr>
          <p:nvPr/>
        </p:nvPicPr>
        <p:blipFill rotWithShape="1">
          <a:blip r:embed="rId3"/>
          <a:srcRect l="74217" t="14965" r="18144" b="32613"/>
          <a:stretch/>
        </p:blipFill>
        <p:spPr>
          <a:xfrm>
            <a:off x="7058661" y="3906767"/>
            <a:ext cx="688340" cy="1881552"/>
          </a:xfrm>
          <a:prstGeom prst="rect">
            <a:avLst/>
          </a:prstGeom>
        </p:spPr>
      </p:pic>
    </p:spTree>
    <p:extLst>
      <p:ext uri="{BB962C8B-B14F-4D97-AF65-F5344CB8AC3E}">
        <p14:creationId xmlns:p14="http://schemas.microsoft.com/office/powerpoint/2010/main" val="42707097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with medium confidence">
            <a:extLst>
              <a:ext uri="{FF2B5EF4-FFF2-40B4-BE49-F238E27FC236}">
                <a16:creationId xmlns:a16="http://schemas.microsoft.com/office/drawing/2014/main" id="{7E0D45B9-2B45-0180-22E9-95259BCB4267}"/>
              </a:ext>
            </a:extLst>
          </p:cNvPr>
          <p:cNvPicPr>
            <a:picLocks noChangeAspect="1"/>
          </p:cNvPicPr>
          <p:nvPr/>
        </p:nvPicPr>
        <p:blipFill>
          <a:blip r:embed="rId3"/>
          <a:stretch>
            <a:fillRect/>
          </a:stretch>
        </p:blipFill>
        <p:spPr>
          <a:xfrm>
            <a:off x="344119" y="1514155"/>
            <a:ext cx="5333055" cy="306902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6" name="Picture 5" descr="A screenshot of a computer&#10;&#10;Description automatically generated with medium confidence">
            <a:extLst>
              <a:ext uri="{FF2B5EF4-FFF2-40B4-BE49-F238E27FC236}">
                <a16:creationId xmlns:a16="http://schemas.microsoft.com/office/drawing/2014/main" id="{E6B141D2-88A3-9D3B-7812-B0AD9C08BF8C}"/>
              </a:ext>
            </a:extLst>
          </p:cNvPr>
          <p:cNvPicPr>
            <a:picLocks noChangeAspect="1"/>
          </p:cNvPicPr>
          <p:nvPr/>
        </p:nvPicPr>
        <p:blipFill>
          <a:blip r:embed="rId4"/>
          <a:stretch>
            <a:fillRect/>
          </a:stretch>
        </p:blipFill>
        <p:spPr>
          <a:xfrm>
            <a:off x="6032408" y="1514153"/>
            <a:ext cx="5530125" cy="306902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7" name="TextBox 6">
            <a:extLst>
              <a:ext uri="{FF2B5EF4-FFF2-40B4-BE49-F238E27FC236}">
                <a16:creationId xmlns:a16="http://schemas.microsoft.com/office/drawing/2014/main" id="{C03BF459-3ACC-2DDB-6AFB-A0059DC2BADD}"/>
              </a:ext>
            </a:extLst>
          </p:cNvPr>
          <p:cNvSpPr txBox="1"/>
          <p:nvPr/>
        </p:nvSpPr>
        <p:spPr>
          <a:xfrm>
            <a:off x="1775239" y="4733274"/>
            <a:ext cx="6098192" cy="369332"/>
          </a:xfrm>
          <a:prstGeom prst="rect">
            <a:avLst/>
          </a:prstGeom>
          <a:noFill/>
        </p:spPr>
        <p:txBody>
          <a:bodyPr wrap="square">
            <a:spAutoFit/>
          </a:bodyPr>
          <a:lstStyle/>
          <a:p>
            <a:r>
              <a:rPr lang="en-GB" b="1" dirty="0"/>
              <a:t>Document-based interface</a:t>
            </a:r>
            <a:endParaRPr lang="en-NL" b="1" dirty="0"/>
          </a:p>
        </p:txBody>
      </p:sp>
      <p:sp>
        <p:nvSpPr>
          <p:cNvPr id="8" name="TextBox 7">
            <a:extLst>
              <a:ext uri="{FF2B5EF4-FFF2-40B4-BE49-F238E27FC236}">
                <a16:creationId xmlns:a16="http://schemas.microsoft.com/office/drawing/2014/main" id="{CAAAA329-1B8F-732D-BFAD-80CCBC1DBC1F}"/>
              </a:ext>
            </a:extLst>
          </p:cNvPr>
          <p:cNvSpPr txBox="1"/>
          <p:nvPr/>
        </p:nvSpPr>
        <p:spPr>
          <a:xfrm>
            <a:off x="7670598" y="4733274"/>
            <a:ext cx="6098192" cy="369332"/>
          </a:xfrm>
          <a:prstGeom prst="rect">
            <a:avLst/>
          </a:prstGeom>
          <a:noFill/>
        </p:spPr>
        <p:txBody>
          <a:bodyPr wrap="square">
            <a:spAutoFit/>
          </a:bodyPr>
          <a:lstStyle/>
          <a:p>
            <a:r>
              <a:rPr lang="en-GB" b="1" dirty="0"/>
              <a:t>Candidate-based interface</a:t>
            </a:r>
            <a:endParaRPr lang="en-NL" b="1" dirty="0"/>
          </a:p>
        </p:txBody>
      </p:sp>
    </p:spTree>
    <p:extLst>
      <p:ext uri="{BB962C8B-B14F-4D97-AF65-F5344CB8AC3E}">
        <p14:creationId xmlns:p14="http://schemas.microsoft.com/office/powerpoint/2010/main" val="30001571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98EE84-FF45-DD97-2E2F-8152C642BE3D}"/>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A7EC37D6-6776-39EC-F34A-C550B5A4998B}"/>
              </a:ext>
            </a:extLst>
          </p:cNvPr>
          <p:cNvSpPr>
            <a:spLocks noGrp="1"/>
          </p:cNvSpPr>
          <p:nvPr>
            <p:ph type="ctrTitle"/>
          </p:nvPr>
        </p:nvSpPr>
        <p:spPr>
          <a:xfrm>
            <a:off x="2317750" y="1196975"/>
            <a:ext cx="7559675" cy="1253617"/>
          </a:xfrm>
        </p:spPr>
        <p:txBody>
          <a:bodyPr anchor="t">
            <a:normAutofit/>
          </a:bodyPr>
          <a:lstStyle/>
          <a:p>
            <a:r>
              <a:rPr lang="nl-NL" dirty="0" err="1"/>
              <a:t>Main</a:t>
            </a:r>
            <a:r>
              <a:rPr lang="nl-NL" dirty="0"/>
              <a:t> research </a:t>
            </a:r>
            <a:r>
              <a:rPr lang="nl-NL" dirty="0" err="1"/>
              <a:t>questions</a:t>
            </a:r>
            <a:endParaRPr lang="nl-NL" dirty="0"/>
          </a:p>
        </p:txBody>
      </p:sp>
      <p:sp>
        <p:nvSpPr>
          <p:cNvPr id="10" name="Text Placeholder 2">
            <a:extLst>
              <a:ext uri="{FF2B5EF4-FFF2-40B4-BE49-F238E27FC236}">
                <a16:creationId xmlns:a16="http://schemas.microsoft.com/office/drawing/2014/main" id="{F0DF6E61-1CC6-8C8C-62F3-E7806BE1540A}"/>
              </a:ext>
            </a:extLst>
          </p:cNvPr>
          <p:cNvSpPr>
            <a:spLocks noGrp="1"/>
          </p:cNvSpPr>
          <p:nvPr>
            <p:ph type="body" sz="quarter" idx="10"/>
          </p:nvPr>
        </p:nvSpPr>
        <p:spPr>
          <a:xfrm>
            <a:off x="2317750" y="2450593"/>
            <a:ext cx="7559675" cy="3443316"/>
          </a:xfrm>
        </p:spPr>
        <p:txBody>
          <a:bodyPr/>
          <a:lstStyle/>
          <a:p>
            <a:r>
              <a:rPr lang="en-US" dirty="0"/>
              <a:t>Are expert-centered or document-centered search results </a:t>
            </a:r>
            <a:r>
              <a:rPr lang="en-US" b="1" dirty="0"/>
              <a:t>more useful </a:t>
            </a:r>
            <a:r>
              <a:rPr lang="en-US" dirty="0"/>
              <a:t>for expert search tasks?</a:t>
            </a:r>
          </a:p>
          <a:p>
            <a:endParaRPr lang="en-US" dirty="0"/>
          </a:p>
        </p:txBody>
      </p:sp>
    </p:spTree>
    <p:extLst>
      <p:ext uri="{BB962C8B-B14F-4D97-AF65-F5344CB8AC3E}">
        <p14:creationId xmlns:p14="http://schemas.microsoft.com/office/powerpoint/2010/main" val="7559512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B01A48-F9C1-13D3-06E5-B356899C5A9D}"/>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226E290A-EE14-9E24-12C4-46B7528604AC}"/>
              </a:ext>
            </a:extLst>
          </p:cNvPr>
          <p:cNvSpPr>
            <a:spLocks noGrp="1"/>
          </p:cNvSpPr>
          <p:nvPr>
            <p:ph type="ctrTitle"/>
          </p:nvPr>
        </p:nvSpPr>
        <p:spPr>
          <a:xfrm>
            <a:off x="2317750" y="1196975"/>
            <a:ext cx="7559675" cy="1253617"/>
          </a:xfrm>
        </p:spPr>
        <p:txBody>
          <a:bodyPr anchor="t">
            <a:normAutofit/>
          </a:bodyPr>
          <a:lstStyle/>
          <a:p>
            <a:r>
              <a:rPr lang="nl-NL" dirty="0" err="1"/>
              <a:t>Main</a:t>
            </a:r>
            <a:r>
              <a:rPr lang="nl-NL" dirty="0"/>
              <a:t> research </a:t>
            </a:r>
            <a:r>
              <a:rPr lang="nl-NL" dirty="0" err="1"/>
              <a:t>questions</a:t>
            </a:r>
            <a:endParaRPr lang="nl-NL" dirty="0"/>
          </a:p>
        </p:txBody>
      </p:sp>
      <p:sp>
        <p:nvSpPr>
          <p:cNvPr id="10" name="Text Placeholder 2">
            <a:extLst>
              <a:ext uri="{FF2B5EF4-FFF2-40B4-BE49-F238E27FC236}">
                <a16:creationId xmlns:a16="http://schemas.microsoft.com/office/drawing/2014/main" id="{B826E5E6-4A57-9D29-3629-DFCDA6E295D2}"/>
              </a:ext>
            </a:extLst>
          </p:cNvPr>
          <p:cNvSpPr>
            <a:spLocks noGrp="1"/>
          </p:cNvSpPr>
          <p:nvPr>
            <p:ph type="body" sz="quarter" idx="10"/>
          </p:nvPr>
        </p:nvSpPr>
        <p:spPr>
          <a:xfrm>
            <a:off x="2317750" y="2450593"/>
            <a:ext cx="7559675" cy="3443316"/>
          </a:xfrm>
        </p:spPr>
        <p:txBody>
          <a:bodyPr/>
          <a:lstStyle/>
          <a:p>
            <a:r>
              <a:rPr lang="en-US" dirty="0"/>
              <a:t>Are expert-centered or document-centered search results </a:t>
            </a:r>
            <a:r>
              <a:rPr lang="en-US" b="1" dirty="0"/>
              <a:t>more useful </a:t>
            </a:r>
            <a:r>
              <a:rPr lang="en-US" dirty="0"/>
              <a:t>for expert search tasks?</a:t>
            </a:r>
          </a:p>
          <a:p>
            <a:endParaRPr lang="en-US" dirty="0"/>
          </a:p>
          <a:p>
            <a:r>
              <a:rPr lang="en-US" dirty="0"/>
              <a:t>Are there </a:t>
            </a:r>
            <a:r>
              <a:rPr lang="en-US" b="1" dirty="0"/>
              <a:t>interaction effects</a:t>
            </a:r>
            <a:r>
              <a:rPr lang="en-US" dirty="0"/>
              <a:t> between how we rank and how we present search results?</a:t>
            </a:r>
          </a:p>
        </p:txBody>
      </p:sp>
    </p:spTree>
    <p:extLst>
      <p:ext uri="{BB962C8B-B14F-4D97-AF65-F5344CB8AC3E}">
        <p14:creationId xmlns:p14="http://schemas.microsoft.com/office/powerpoint/2010/main" val="29865645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B64268-A98E-614C-B460-62B70B758177}"/>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67471CD0-1484-2442-DB47-D2A71E41211F}"/>
              </a:ext>
            </a:extLst>
          </p:cNvPr>
          <p:cNvSpPr>
            <a:spLocks noGrp="1"/>
          </p:cNvSpPr>
          <p:nvPr>
            <p:ph type="ctrTitle"/>
          </p:nvPr>
        </p:nvSpPr>
        <p:spPr>
          <a:xfrm>
            <a:off x="2317750" y="1196975"/>
            <a:ext cx="7559675" cy="1253617"/>
          </a:xfrm>
        </p:spPr>
        <p:txBody>
          <a:bodyPr anchor="t">
            <a:normAutofit/>
          </a:bodyPr>
          <a:lstStyle/>
          <a:p>
            <a:r>
              <a:rPr lang="nl-NL" dirty="0" err="1"/>
              <a:t>Main</a:t>
            </a:r>
            <a:r>
              <a:rPr lang="nl-NL" dirty="0"/>
              <a:t> research </a:t>
            </a:r>
            <a:r>
              <a:rPr lang="nl-NL" dirty="0" err="1"/>
              <a:t>questions</a:t>
            </a:r>
            <a:endParaRPr lang="nl-NL" dirty="0"/>
          </a:p>
        </p:txBody>
      </p:sp>
      <p:sp>
        <p:nvSpPr>
          <p:cNvPr id="10" name="Text Placeholder 2">
            <a:extLst>
              <a:ext uri="{FF2B5EF4-FFF2-40B4-BE49-F238E27FC236}">
                <a16:creationId xmlns:a16="http://schemas.microsoft.com/office/drawing/2014/main" id="{8B156CCC-6242-F385-64CA-38CE8DAFA2BA}"/>
              </a:ext>
            </a:extLst>
          </p:cNvPr>
          <p:cNvSpPr>
            <a:spLocks noGrp="1"/>
          </p:cNvSpPr>
          <p:nvPr>
            <p:ph type="body" sz="quarter" idx="10"/>
          </p:nvPr>
        </p:nvSpPr>
        <p:spPr>
          <a:xfrm>
            <a:off x="2317750" y="2450593"/>
            <a:ext cx="7559675" cy="3443316"/>
          </a:xfrm>
        </p:spPr>
        <p:txBody>
          <a:bodyPr/>
          <a:lstStyle/>
          <a:p>
            <a:r>
              <a:rPr lang="en-US" dirty="0"/>
              <a:t>Are expert-centered or document-centered search results </a:t>
            </a:r>
            <a:r>
              <a:rPr lang="en-US" b="1" dirty="0"/>
              <a:t>more useful </a:t>
            </a:r>
            <a:r>
              <a:rPr lang="en-US" dirty="0"/>
              <a:t>for expert search tasks?</a:t>
            </a:r>
          </a:p>
          <a:p>
            <a:endParaRPr lang="en-US" dirty="0"/>
          </a:p>
          <a:p>
            <a:r>
              <a:rPr lang="en-US" dirty="0"/>
              <a:t>Are there </a:t>
            </a:r>
            <a:r>
              <a:rPr lang="en-US" b="1" dirty="0"/>
              <a:t>interaction effects</a:t>
            </a:r>
            <a:r>
              <a:rPr lang="en-US" dirty="0"/>
              <a:t> between how we rank and how we present search results?</a:t>
            </a:r>
          </a:p>
          <a:p>
            <a:endParaRPr lang="en-US" dirty="0"/>
          </a:p>
          <a:p>
            <a:r>
              <a:rPr lang="en-US" dirty="0"/>
              <a:t>(How) does the interface change affect </a:t>
            </a:r>
            <a:r>
              <a:rPr lang="en-US" b="1" dirty="0"/>
              <a:t>how users search</a:t>
            </a:r>
            <a:r>
              <a:rPr lang="en-US" dirty="0"/>
              <a:t>?</a:t>
            </a:r>
          </a:p>
          <a:p>
            <a:endParaRPr lang="en-US" dirty="0"/>
          </a:p>
          <a:p>
            <a:endParaRPr lang="en-US" dirty="0"/>
          </a:p>
        </p:txBody>
      </p:sp>
    </p:spTree>
    <p:extLst>
      <p:ext uri="{BB962C8B-B14F-4D97-AF65-F5344CB8AC3E}">
        <p14:creationId xmlns:p14="http://schemas.microsoft.com/office/powerpoint/2010/main" val="3210888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4296DB-1DC5-BCAC-6EC0-8DB059542227}"/>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B312602D-178D-C04A-C6B1-330F693A6C70}"/>
              </a:ext>
            </a:extLst>
          </p:cNvPr>
          <p:cNvSpPr>
            <a:spLocks noGrp="1"/>
          </p:cNvSpPr>
          <p:nvPr>
            <p:ph type="ctrTitle"/>
          </p:nvPr>
        </p:nvSpPr>
        <p:spPr>
          <a:xfrm>
            <a:off x="2317750" y="1196975"/>
            <a:ext cx="7559675" cy="1253617"/>
          </a:xfrm>
        </p:spPr>
        <p:txBody>
          <a:bodyPr anchor="t">
            <a:normAutofit/>
          </a:bodyPr>
          <a:lstStyle/>
          <a:p>
            <a:r>
              <a:rPr lang="nl-NL" dirty="0" err="1"/>
              <a:t>Overview</a:t>
            </a:r>
            <a:endParaRPr lang="nl-NL" dirty="0"/>
          </a:p>
        </p:txBody>
      </p:sp>
      <p:sp>
        <p:nvSpPr>
          <p:cNvPr id="10" name="Text Placeholder 2">
            <a:extLst>
              <a:ext uri="{FF2B5EF4-FFF2-40B4-BE49-F238E27FC236}">
                <a16:creationId xmlns:a16="http://schemas.microsoft.com/office/drawing/2014/main" id="{3434D191-B113-72FF-A10C-F64BD695D59B}"/>
              </a:ext>
            </a:extLst>
          </p:cNvPr>
          <p:cNvSpPr>
            <a:spLocks noGrp="1"/>
          </p:cNvSpPr>
          <p:nvPr>
            <p:ph type="body" sz="quarter" idx="10"/>
          </p:nvPr>
        </p:nvSpPr>
        <p:spPr>
          <a:xfrm>
            <a:off x="2317750" y="2450593"/>
            <a:ext cx="7559675" cy="3443316"/>
          </a:xfrm>
        </p:spPr>
        <p:txBody>
          <a:bodyPr/>
          <a:lstStyle/>
          <a:p>
            <a:pPr marL="342900" indent="-342900">
              <a:buFont typeface="Arial" panose="020B0604020202020204" pitchFamily="34" charset="0"/>
              <a:buChar char="•"/>
            </a:pPr>
            <a:r>
              <a:rPr lang="en-US" dirty="0"/>
              <a:t>Why expert search?</a:t>
            </a:r>
          </a:p>
          <a:p>
            <a:pPr marL="342900" indent="-342900">
              <a:buFont typeface="Arial" panose="020B0604020202020204" pitchFamily="34" charset="0"/>
              <a:buChar char="•"/>
            </a:pPr>
            <a:r>
              <a:rPr lang="en-US" dirty="0"/>
              <a:t>How to (improve) search for experts?</a:t>
            </a:r>
          </a:p>
          <a:p>
            <a:pPr marL="342900" indent="-342900">
              <a:buFont typeface="Arial" panose="020B0604020202020204" pitchFamily="34" charset="0"/>
              <a:buChar char="•"/>
            </a:pPr>
            <a:r>
              <a:rPr lang="en-US" b="1" dirty="0"/>
              <a:t>Approach</a:t>
            </a:r>
          </a:p>
          <a:p>
            <a:pPr marL="342900" indent="-342900">
              <a:buFont typeface="Arial" panose="020B0604020202020204" pitchFamily="34" charset="0"/>
              <a:buChar char="•"/>
            </a:pPr>
            <a:r>
              <a:rPr lang="en-US" dirty="0"/>
              <a:t>Results: qualitative study</a:t>
            </a:r>
          </a:p>
          <a:p>
            <a:pPr marL="342900" indent="-342900">
              <a:buFont typeface="Arial" panose="020B0604020202020204" pitchFamily="34" charset="0"/>
              <a:buChar char="•"/>
            </a:pPr>
            <a:r>
              <a:rPr lang="en-US" dirty="0"/>
              <a:t>Results: quantitative study</a:t>
            </a:r>
          </a:p>
          <a:p>
            <a:pPr marL="342900" indent="-342900">
              <a:buFont typeface="Arial" panose="020B0604020202020204" pitchFamily="34" charset="0"/>
              <a:buChar char="•"/>
            </a:pPr>
            <a:r>
              <a:rPr lang="en-US" dirty="0"/>
              <a:t>Conclusion</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1595294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76E29F-061C-4F52-8906-38F7FDABBDF0}"/>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EC6CC294-8E9F-EB0A-1559-B9F5F11BBFF5}"/>
              </a:ext>
            </a:extLst>
          </p:cNvPr>
          <p:cNvSpPr>
            <a:spLocks noGrp="1"/>
          </p:cNvSpPr>
          <p:nvPr>
            <p:ph type="ctrTitle"/>
          </p:nvPr>
        </p:nvSpPr>
        <p:spPr>
          <a:xfrm>
            <a:off x="2317750" y="1196975"/>
            <a:ext cx="7559675" cy="1253617"/>
          </a:xfrm>
        </p:spPr>
        <p:txBody>
          <a:bodyPr anchor="t">
            <a:normAutofit/>
          </a:bodyPr>
          <a:lstStyle/>
          <a:p>
            <a:r>
              <a:rPr lang="nl-NL" dirty="0"/>
              <a:t>Approach</a:t>
            </a:r>
          </a:p>
        </p:txBody>
      </p:sp>
      <p:sp>
        <p:nvSpPr>
          <p:cNvPr id="10" name="Text Placeholder 2">
            <a:extLst>
              <a:ext uri="{FF2B5EF4-FFF2-40B4-BE49-F238E27FC236}">
                <a16:creationId xmlns:a16="http://schemas.microsoft.com/office/drawing/2014/main" id="{F69F92CA-0A7C-5B2F-CC40-C0544B1D8993}"/>
              </a:ext>
            </a:extLst>
          </p:cNvPr>
          <p:cNvSpPr>
            <a:spLocks noGrp="1"/>
          </p:cNvSpPr>
          <p:nvPr>
            <p:ph type="body" sz="quarter" idx="10"/>
          </p:nvPr>
        </p:nvSpPr>
        <p:spPr>
          <a:xfrm>
            <a:off x="2317750" y="2450593"/>
            <a:ext cx="7559675" cy="3443316"/>
          </a:xfrm>
        </p:spPr>
        <p:txBody>
          <a:bodyPr/>
          <a:lstStyle/>
          <a:p>
            <a:r>
              <a:rPr lang="en-US" b="1" dirty="0"/>
              <a:t>Qualitative study</a:t>
            </a:r>
            <a:r>
              <a:rPr lang="en-US" dirty="0"/>
              <a:t> using questionnaire</a:t>
            </a:r>
          </a:p>
          <a:p>
            <a:r>
              <a:rPr lang="en-US" i="1" dirty="0"/>
              <a:t>	What system do participants prefer and why?</a:t>
            </a:r>
            <a:endParaRPr lang="en-US" dirty="0"/>
          </a:p>
          <a:p>
            <a:endParaRPr lang="en-US" dirty="0"/>
          </a:p>
          <a:p>
            <a:endParaRPr lang="en-US" dirty="0"/>
          </a:p>
          <a:p>
            <a:r>
              <a:rPr lang="en-US" b="1" dirty="0"/>
              <a:t>Quantitative study</a:t>
            </a:r>
            <a:r>
              <a:rPr lang="en-US" dirty="0"/>
              <a:t> using simulated tasks</a:t>
            </a:r>
          </a:p>
          <a:p>
            <a:r>
              <a:rPr lang="en-US" dirty="0"/>
              <a:t>	</a:t>
            </a:r>
            <a:r>
              <a:rPr lang="en-US" i="1" dirty="0"/>
              <a:t>How does the system affect task performance?</a:t>
            </a:r>
          </a:p>
          <a:p>
            <a:r>
              <a:rPr lang="en-US" i="1" dirty="0"/>
              <a:t>	(effectiveness, efficiency and user satisfaction)</a:t>
            </a:r>
            <a:endParaRPr lang="en-US" dirty="0"/>
          </a:p>
        </p:txBody>
      </p:sp>
    </p:spTree>
    <p:extLst>
      <p:ext uri="{BB962C8B-B14F-4D97-AF65-F5344CB8AC3E}">
        <p14:creationId xmlns:p14="http://schemas.microsoft.com/office/powerpoint/2010/main" val="40732285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317750" y="1196975"/>
            <a:ext cx="7559675" cy="1253617"/>
          </a:xfrm>
        </p:spPr>
        <p:txBody>
          <a:bodyPr anchor="t">
            <a:normAutofit/>
          </a:bodyPr>
          <a:lstStyle/>
          <a:p>
            <a:r>
              <a:rPr lang="nl-NL" dirty="0"/>
              <a:t>Approach</a:t>
            </a:r>
          </a:p>
        </p:txBody>
      </p:sp>
      <p:sp>
        <p:nvSpPr>
          <p:cNvPr id="10" name="Text Placeholder 2">
            <a:extLst>
              <a:ext uri="{FF2B5EF4-FFF2-40B4-BE49-F238E27FC236}">
                <a16:creationId xmlns:a16="http://schemas.microsoft.com/office/drawing/2014/main" id="{7225677E-AA27-4416-DDBE-6A80C8C2BB4B}"/>
              </a:ext>
            </a:extLst>
          </p:cNvPr>
          <p:cNvSpPr>
            <a:spLocks noGrp="1"/>
          </p:cNvSpPr>
          <p:nvPr>
            <p:ph type="body" sz="quarter" idx="10"/>
          </p:nvPr>
        </p:nvSpPr>
        <p:spPr>
          <a:xfrm>
            <a:off x="2184501" y="2095358"/>
            <a:ext cx="9156689" cy="3443316"/>
          </a:xfrm>
        </p:spPr>
        <p:txBody>
          <a:bodyPr/>
          <a:lstStyle/>
          <a:p>
            <a:pPr marL="342900" indent="-342900">
              <a:buFont typeface="Arial" panose="020B0604020202020204" pitchFamily="34" charset="0"/>
              <a:buChar char="•"/>
            </a:pPr>
            <a:r>
              <a:rPr lang="en-US" dirty="0"/>
              <a:t>Simulated search tasks adapted from real policy-worker tasks</a:t>
            </a:r>
            <a:br>
              <a:rPr lang="en-US" dirty="0"/>
            </a:br>
            <a:endParaRPr lang="en-US" dirty="0"/>
          </a:p>
          <a:p>
            <a:pPr marL="342900" indent="-342900">
              <a:buFont typeface="Arial" panose="020B0604020202020204" pitchFamily="34" charset="0"/>
              <a:buChar char="•"/>
            </a:pPr>
            <a:r>
              <a:rPr lang="en-US" dirty="0"/>
              <a:t>4 combinations of 2 interface / 2 ranking types</a:t>
            </a:r>
            <a:br>
              <a:rPr lang="en-US" dirty="0"/>
            </a:br>
            <a:endParaRPr lang="en-US" dirty="0"/>
          </a:p>
          <a:p>
            <a:pPr marL="342900" indent="-342900">
              <a:buFont typeface="Arial" panose="020B0604020202020204" pitchFamily="34" charset="0"/>
              <a:buChar char="•"/>
            </a:pPr>
            <a:r>
              <a:rPr lang="en-US" dirty="0"/>
              <a:t>Multiple systems with same interface confusing:</a:t>
            </a:r>
            <a:br>
              <a:rPr lang="en-US" dirty="0"/>
            </a:br>
            <a:r>
              <a:rPr lang="en-US" dirty="0"/>
              <a:t>ranking type as between-participants variable</a:t>
            </a:r>
            <a:br>
              <a:rPr lang="en-US" dirty="0"/>
            </a:br>
            <a:endParaRPr lang="en-US" dirty="0"/>
          </a:p>
          <a:p>
            <a:pPr marL="342900" indent="-342900">
              <a:buFont typeface="Arial" panose="020B0604020202020204" pitchFamily="34" charset="0"/>
              <a:buChar char="•"/>
            </a:pPr>
            <a:r>
              <a:rPr lang="en-US" dirty="0"/>
              <a:t>Participants were novice users, as these need the most support</a:t>
            </a:r>
          </a:p>
        </p:txBody>
      </p:sp>
    </p:spTree>
    <p:extLst>
      <p:ext uri="{BB962C8B-B14F-4D97-AF65-F5344CB8AC3E}">
        <p14:creationId xmlns:p14="http://schemas.microsoft.com/office/powerpoint/2010/main" val="35854394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41FFF-0B64-BB93-11EC-FA0EE2E0428C}"/>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9E030FE0-D251-1F63-C190-D6A8DF952273}"/>
              </a:ext>
            </a:extLst>
          </p:cNvPr>
          <p:cNvSpPr>
            <a:spLocks noGrp="1"/>
          </p:cNvSpPr>
          <p:nvPr>
            <p:ph type="ctrTitle"/>
          </p:nvPr>
        </p:nvSpPr>
        <p:spPr>
          <a:xfrm>
            <a:off x="2317750" y="1196975"/>
            <a:ext cx="7559675" cy="1253617"/>
          </a:xfrm>
        </p:spPr>
        <p:txBody>
          <a:bodyPr anchor="t">
            <a:normAutofit/>
          </a:bodyPr>
          <a:lstStyle/>
          <a:p>
            <a:r>
              <a:rPr lang="nl-NL" dirty="0" err="1"/>
              <a:t>Overview</a:t>
            </a:r>
            <a:endParaRPr lang="nl-NL" dirty="0"/>
          </a:p>
        </p:txBody>
      </p:sp>
      <p:sp>
        <p:nvSpPr>
          <p:cNvPr id="10" name="Text Placeholder 2">
            <a:extLst>
              <a:ext uri="{FF2B5EF4-FFF2-40B4-BE49-F238E27FC236}">
                <a16:creationId xmlns:a16="http://schemas.microsoft.com/office/drawing/2014/main" id="{222169C6-EE0D-D82C-6611-A56910809A5A}"/>
              </a:ext>
            </a:extLst>
          </p:cNvPr>
          <p:cNvSpPr>
            <a:spLocks noGrp="1"/>
          </p:cNvSpPr>
          <p:nvPr>
            <p:ph type="body" sz="quarter" idx="10"/>
          </p:nvPr>
        </p:nvSpPr>
        <p:spPr>
          <a:xfrm>
            <a:off x="2317750" y="2450593"/>
            <a:ext cx="7559675" cy="3443316"/>
          </a:xfrm>
        </p:spPr>
        <p:txBody>
          <a:bodyPr/>
          <a:lstStyle/>
          <a:p>
            <a:pPr marL="342900" indent="-342900">
              <a:buFont typeface="Arial" panose="020B0604020202020204" pitchFamily="34" charset="0"/>
              <a:buChar char="•"/>
            </a:pPr>
            <a:r>
              <a:rPr lang="en-US" dirty="0"/>
              <a:t>Why expert search?</a:t>
            </a:r>
          </a:p>
          <a:p>
            <a:pPr marL="342900" indent="-342900">
              <a:buFont typeface="Arial" panose="020B0604020202020204" pitchFamily="34" charset="0"/>
              <a:buChar char="•"/>
            </a:pPr>
            <a:r>
              <a:rPr lang="en-US" dirty="0"/>
              <a:t>How to (improve) search for experts?</a:t>
            </a:r>
          </a:p>
          <a:p>
            <a:pPr marL="342900" indent="-342900">
              <a:buFont typeface="Arial" panose="020B0604020202020204" pitchFamily="34" charset="0"/>
              <a:buChar char="•"/>
            </a:pPr>
            <a:r>
              <a:rPr lang="en-US" dirty="0"/>
              <a:t>Approach</a:t>
            </a:r>
          </a:p>
          <a:p>
            <a:pPr marL="342900" indent="-342900">
              <a:buFont typeface="Arial" panose="020B0604020202020204" pitchFamily="34" charset="0"/>
              <a:buChar char="•"/>
            </a:pPr>
            <a:r>
              <a:rPr lang="en-US" b="1" dirty="0"/>
              <a:t>Results: qualitative study</a:t>
            </a:r>
          </a:p>
          <a:p>
            <a:pPr marL="342900" indent="-342900">
              <a:buFont typeface="Arial" panose="020B0604020202020204" pitchFamily="34" charset="0"/>
              <a:buChar char="•"/>
            </a:pPr>
            <a:r>
              <a:rPr lang="en-US" dirty="0"/>
              <a:t>Results: quantitative study</a:t>
            </a:r>
          </a:p>
          <a:p>
            <a:pPr marL="342900" indent="-342900">
              <a:buFont typeface="Arial" panose="020B0604020202020204" pitchFamily="34" charset="0"/>
              <a:buChar char="•"/>
            </a:pPr>
            <a:r>
              <a:rPr lang="en-US" dirty="0"/>
              <a:t>Conclusion</a:t>
            </a:r>
          </a:p>
        </p:txBody>
      </p:sp>
    </p:spTree>
    <p:extLst>
      <p:ext uri="{BB962C8B-B14F-4D97-AF65-F5344CB8AC3E}">
        <p14:creationId xmlns:p14="http://schemas.microsoft.com/office/powerpoint/2010/main" val="3487650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317750" y="1196975"/>
            <a:ext cx="7559675" cy="1253617"/>
          </a:xfrm>
        </p:spPr>
        <p:txBody>
          <a:bodyPr anchor="t">
            <a:normAutofit/>
          </a:bodyPr>
          <a:lstStyle/>
          <a:p>
            <a:r>
              <a:rPr lang="nl-NL" dirty="0" err="1"/>
              <a:t>Why</a:t>
            </a:r>
            <a:r>
              <a:rPr lang="nl-NL" dirty="0"/>
              <a:t> expert search?</a:t>
            </a:r>
          </a:p>
        </p:txBody>
      </p:sp>
      <p:sp>
        <p:nvSpPr>
          <p:cNvPr id="10" name="Text Placeholder 2">
            <a:extLst>
              <a:ext uri="{FF2B5EF4-FFF2-40B4-BE49-F238E27FC236}">
                <a16:creationId xmlns:a16="http://schemas.microsoft.com/office/drawing/2014/main" id="{7225677E-AA27-4416-DDBE-6A80C8C2BB4B}"/>
              </a:ext>
            </a:extLst>
          </p:cNvPr>
          <p:cNvSpPr>
            <a:spLocks noGrp="1"/>
          </p:cNvSpPr>
          <p:nvPr>
            <p:ph type="body" sz="quarter" idx="10"/>
          </p:nvPr>
        </p:nvSpPr>
        <p:spPr>
          <a:xfrm>
            <a:off x="2317750" y="2450593"/>
            <a:ext cx="7559675" cy="3443316"/>
          </a:xfrm>
        </p:spPr>
        <p:txBody>
          <a:bodyPr/>
          <a:lstStyle/>
          <a:p>
            <a:endParaRPr lang="en-US" dirty="0"/>
          </a:p>
        </p:txBody>
      </p:sp>
    </p:spTree>
    <p:extLst>
      <p:ext uri="{BB962C8B-B14F-4D97-AF65-F5344CB8AC3E}">
        <p14:creationId xmlns:p14="http://schemas.microsoft.com/office/powerpoint/2010/main" val="29822339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245992" y="747339"/>
            <a:ext cx="7559675" cy="1253617"/>
          </a:xfrm>
        </p:spPr>
        <p:txBody>
          <a:bodyPr anchor="t">
            <a:normAutofit/>
          </a:bodyPr>
          <a:lstStyle/>
          <a:p>
            <a:r>
              <a:rPr lang="nl-NL" dirty="0" err="1"/>
              <a:t>Qualitative</a:t>
            </a:r>
            <a:r>
              <a:rPr lang="nl-NL" dirty="0"/>
              <a:t> </a:t>
            </a:r>
            <a:r>
              <a:rPr lang="nl-NL" dirty="0" err="1"/>
              <a:t>results</a:t>
            </a:r>
            <a:endParaRPr lang="nl-NL" dirty="0"/>
          </a:p>
        </p:txBody>
      </p:sp>
      <p:pic>
        <p:nvPicPr>
          <p:cNvPr id="2" name="Picture 1" descr="A screenshot of a computer&#10;&#10;Description automatically generated with medium confidence">
            <a:extLst>
              <a:ext uri="{FF2B5EF4-FFF2-40B4-BE49-F238E27FC236}">
                <a16:creationId xmlns:a16="http://schemas.microsoft.com/office/drawing/2014/main" id="{7EDC35D7-5CC7-2443-3469-6F1220834BBF}"/>
              </a:ext>
            </a:extLst>
          </p:cNvPr>
          <p:cNvPicPr>
            <a:picLocks noChangeAspect="1"/>
          </p:cNvPicPr>
          <p:nvPr/>
        </p:nvPicPr>
        <p:blipFill>
          <a:blip r:embed="rId3"/>
          <a:stretch>
            <a:fillRect/>
          </a:stretch>
        </p:blipFill>
        <p:spPr>
          <a:xfrm>
            <a:off x="344119" y="1894489"/>
            <a:ext cx="5333055" cy="306902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 name="Picture 2" descr="A screenshot of a computer&#10;&#10;Description automatically generated with medium confidence">
            <a:extLst>
              <a:ext uri="{FF2B5EF4-FFF2-40B4-BE49-F238E27FC236}">
                <a16:creationId xmlns:a16="http://schemas.microsoft.com/office/drawing/2014/main" id="{C00BA619-8EE8-9EE2-7693-237C798B187F}"/>
              </a:ext>
            </a:extLst>
          </p:cNvPr>
          <p:cNvPicPr>
            <a:picLocks noChangeAspect="1"/>
          </p:cNvPicPr>
          <p:nvPr/>
        </p:nvPicPr>
        <p:blipFill>
          <a:blip r:embed="rId4"/>
          <a:stretch>
            <a:fillRect/>
          </a:stretch>
        </p:blipFill>
        <p:spPr>
          <a:xfrm>
            <a:off x="6104771" y="1894487"/>
            <a:ext cx="5530125" cy="306902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5" name="TextBox 4">
            <a:extLst>
              <a:ext uri="{FF2B5EF4-FFF2-40B4-BE49-F238E27FC236}">
                <a16:creationId xmlns:a16="http://schemas.microsoft.com/office/drawing/2014/main" id="{7F98A509-0A91-FF6E-9CF4-676A8678C54D}"/>
              </a:ext>
            </a:extLst>
          </p:cNvPr>
          <p:cNvSpPr txBox="1"/>
          <p:nvPr/>
        </p:nvSpPr>
        <p:spPr>
          <a:xfrm>
            <a:off x="1847602" y="5113608"/>
            <a:ext cx="6098192" cy="369332"/>
          </a:xfrm>
          <a:prstGeom prst="rect">
            <a:avLst/>
          </a:prstGeom>
          <a:noFill/>
        </p:spPr>
        <p:txBody>
          <a:bodyPr wrap="square">
            <a:spAutoFit/>
          </a:bodyPr>
          <a:lstStyle/>
          <a:p>
            <a:r>
              <a:rPr lang="en-GB" b="1" dirty="0"/>
              <a:t>Document-based interface</a:t>
            </a:r>
            <a:endParaRPr lang="en-NL" b="1" dirty="0"/>
          </a:p>
        </p:txBody>
      </p:sp>
      <p:sp>
        <p:nvSpPr>
          <p:cNvPr id="6" name="TextBox 5">
            <a:extLst>
              <a:ext uri="{FF2B5EF4-FFF2-40B4-BE49-F238E27FC236}">
                <a16:creationId xmlns:a16="http://schemas.microsoft.com/office/drawing/2014/main" id="{F99CAC0B-5452-B3CD-94A7-12FE0779DEE6}"/>
              </a:ext>
            </a:extLst>
          </p:cNvPr>
          <p:cNvSpPr txBox="1"/>
          <p:nvPr/>
        </p:nvSpPr>
        <p:spPr>
          <a:xfrm>
            <a:off x="7746535" y="5135650"/>
            <a:ext cx="6098192" cy="369332"/>
          </a:xfrm>
          <a:prstGeom prst="rect">
            <a:avLst/>
          </a:prstGeom>
          <a:noFill/>
        </p:spPr>
        <p:txBody>
          <a:bodyPr wrap="square">
            <a:spAutoFit/>
          </a:bodyPr>
          <a:lstStyle/>
          <a:p>
            <a:r>
              <a:rPr lang="en-GB" b="1" dirty="0"/>
              <a:t>Candidate-based interface</a:t>
            </a:r>
            <a:endParaRPr lang="en-NL" b="1" dirty="0"/>
          </a:p>
        </p:txBody>
      </p:sp>
      <p:sp>
        <p:nvSpPr>
          <p:cNvPr id="12" name="Text Placeholder 11">
            <a:extLst>
              <a:ext uri="{FF2B5EF4-FFF2-40B4-BE49-F238E27FC236}">
                <a16:creationId xmlns:a16="http://schemas.microsoft.com/office/drawing/2014/main" id="{BE94921E-A539-A476-83FB-95FE53550309}"/>
              </a:ext>
            </a:extLst>
          </p:cNvPr>
          <p:cNvSpPr>
            <a:spLocks noGrp="1"/>
          </p:cNvSpPr>
          <p:nvPr>
            <p:ph type="body" sz="quarter" idx="10"/>
          </p:nvPr>
        </p:nvSpPr>
        <p:spPr/>
        <p:txBody>
          <a:bodyPr/>
          <a:lstStyle/>
          <a:p>
            <a:endParaRPr lang="en-NL" dirty="0"/>
          </a:p>
        </p:txBody>
      </p:sp>
      <p:sp>
        <p:nvSpPr>
          <p:cNvPr id="13" name="Text Placeholder 2">
            <a:extLst>
              <a:ext uri="{FF2B5EF4-FFF2-40B4-BE49-F238E27FC236}">
                <a16:creationId xmlns:a16="http://schemas.microsoft.com/office/drawing/2014/main" id="{58771937-AA31-1A6D-C818-7BBAF4D308CB}"/>
              </a:ext>
            </a:extLst>
          </p:cNvPr>
          <p:cNvSpPr txBox="1">
            <a:spLocks/>
          </p:cNvSpPr>
          <p:nvPr/>
        </p:nvSpPr>
        <p:spPr>
          <a:xfrm>
            <a:off x="2245992" y="5735907"/>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r>
              <a:rPr lang="en-US" sz="1800" dirty="0"/>
              <a:t> Why do half the users prefer the first interface, and half the second?</a:t>
            </a:r>
          </a:p>
        </p:txBody>
      </p:sp>
    </p:spTree>
    <p:extLst>
      <p:ext uri="{BB962C8B-B14F-4D97-AF65-F5344CB8AC3E}">
        <p14:creationId xmlns:p14="http://schemas.microsoft.com/office/powerpoint/2010/main" val="35002414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245992" y="747339"/>
            <a:ext cx="7559675" cy="1253617"/>
          </a:xfrm>
        </p:spPr>
        <p:txBody>
          <a:bodyPr anchor="t">
            <a:normAutofit/>
          </a:bodyPr>
          <a:lstStyle/>
          <a:p>
            <a:r>
              <a:rPr lang="nl-NL" dirty="0" err="1"/>
              <a:t>Qualitative</a:t>
            </a:r>
            <a:r>
              <a:rPr lang="nl-NL" dirty="0"/>
              <a:t> </a:t>
            </a:r>
            <a:r>
              <a:rPr lang="nl-NL" dirty="0" err="1"/>
              <a:t>results</a:t>
            </a:r>
            <a:endParaRPr lang="nl-NL" dirty="0"/>
          </a:p>
        </p:txBody>
      </p:sp>
      <p:sp>
        <p:nvSpPr>
          <p:cNvPr id="10" name="Text Placeholder 2">
            <a:extLst>
              <a:ext uri="{FF2B5EF4-FFF2-40B4-BE49-F238E27FC236}">
                <a16:creationId xmlns:a16="http://schemas.microsoft.com/office/drawing/2014/main" id="{7225677E-AA27-4416-DDBE-6A80C8C2BB4B}"/>
              </a:ext>
            </a:extLst>
          </p:cNvPr>
          <p:cNvSpPr>
            <a:spLocks noGrp="1"/>
          </p:cNvSpPr>
          <p:nvPr>
            <p:ph type="body" sz="quarter" idx="10"/>
          </p:nvPr>
        </p:nvSpPr>
        <p:spPr>
          <a:xfrm>
            <a:off x="1770648" y="5527024"/>
            <a:ext cx="7559675" cy="3443316"/>
          </a:xfrm>
        </p:spPr>
        <p:txBody>
          <a:bodyPr/>
          <a:lstStyle/>
          <a:p>
            <a:r>
              <a:rPr lang="en-US" sz="1800" dirty="0"/>
              <a:t>+ Simple / not too complex</a:t>
            </a:r>
          </a:p>
          <a:p>
            <a:r>
              <a:rPr lang="en-US" sz="1800" dirty="0"/>
              <a:t>+ Lets me first evaluate document,</a:t>
            </a:r>
          </a:p>
          <a:p>
            <a:r>
              <a:rPr lang="en-US" sz="1800" dirty="0"/>
              <a:t>   then check contact info</a:t>
            </a:r>
          </a:p>
        </p:txBody>
      </p:sp>
      <p:pic>
        <p:nvPicPr>
          <p:cNvPr id="2" name="Picture 1" descr="A screenshot of a computer&#10;&#10;Description automatically generated with medium confidence">
            <a:extLst>
              <a:ext uri="{FF2B5EF4-FFF2-40B4-BE49-F238E27FC236}">
                <a16:creationId xmlns:a16="http://schemas.microsoft.com/office/drawing/2014/main" id="{7EDC35D7-5CC7-2443-3469-6F1220834BBF}"/>
              </a:ext>
            </a:extLst>
          </p:cNvPr>
          <p:cNvPicPr>
            <a:picLocks noChangeAspect="1"/>
          </p:cNvPicPr>
          <p:nvPr/>
        </p:nvPicPr>
        <p:blipFill>
          <a:blip r:embed="rId3"/>
          <a:stretch>
            <a:fillRect/>
          </a:stretch>
        </p:blipFill>
        <p:spPr>
          <a:xfrm>
            <a:off x="344119" y="1894489"/>
            <a:ext cx="5333055" cy="306902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 name="Picture 2" descr="A screenshot of a computer&#10;&#10;Description automatically generated with medium confidence">
            <a:extLst>
              <a:ext uri="{FF2B5EF4-FFF2-40B4-BE49-F238E27FC236}">
                <a16:creationId xmlns:a16="http://schemas.microsoft.com/office/drawing/2014/main" id="{C00BA619-8EE8-9EE2-7693-237C798B187F}"/>
              </a:ext>
            </a:extLst>
          </p:cNvPr>
          <p:cNvPicPr>
            <a:picLocks noChangeAspect="1"/>
          </p:cNvPicPr>
          <p:nvPr/>
        </p:nvPicPr>
        <p:blipFill>
          <a:blip r:embed="rId4"/>
          <a:stretch>
            <a:fillRect/>
          </a:stretch>
        </p:blipFill>
        <p:spPr>
          <a:xfrm>
            <a:off x="6104771" y="1894487"/>
            <a:ext cx="5530125" cy="306902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5" name="TextBox 4">
            <a:extLst>
              <a:ext uri="{FF2B5EF4-FFF2-40B4-BE49-F238E27FC236}">
                <a16:creationId xmlns:a16="http://schemas.microsoft.com/office/drawing/2014/main" id="{7F98A509-0A91-FF6E-9CF4-676A8678C54D}"/>
              </a:ext>
            </a:extLst>
          </p:cNvPr>
          <p:cNvSpPr txBox="1"/>
          <p:nvPr/>
        </p:nvSpPr>
        <p:spPr>
          <a:xfrm>
            <a:off x="1847602" y="5113608"/>
            <a:ext cx="6098192" cy="369332"/>
          </a:xfrm>
          <a:prstGeom prst="rect">
            <a:avLst/>
          </a:prstGeom>
          <a:noFill/>
        </p:spPr>
        <p:txBody>
          <a:bodyPr wrap="square">
            <a:spAutoFit/>
          </a:bodyPr>
          <a:lstStyle/>
          <a:p>
            <a:r>
              <a:rPr lang="en-GB" b="1" dirty="0"/>
              <a:t>Document-based interface</a:t>
            </a:r>
            <a:endParaRPr lang="en-NL" b="1" dirty="0"/>
          </a:p>
        </p:txBody>
      </p:sp>
      <p:sp>
        <p:nvSpPr>
          <p:cNvPr id="6" name="TextBox 5">
            <a:extLst>
              <a:ext uri="{FF2B5EF4-FFF2-40B4-BE49-F238E27FC236}">
                <a16:creationId xmlns:a16="http://schemas.microsoft.com/office/drawing/2014/main" id="{F99CAC0B-5452-B3CD-94A7-12FE0779DEE6}"/>
              </a:ext>
            </a:extLst>
          </p:cNvPr>
          <p:cNvSpPr txBox="1"/>
          <p:nvPr/>
        </p:nvSpPr>
        <p:spPr>
          <a:xfrm>
            <a:off x="7746535" y="5116920"/>
            <a:ext cx="6098192" cy="369332"/>
          </a:xfrm>
          <a:prstGeom prst="rect">
            <a:avLst/>
          </a:prstGeom>
          <a:noFill/>
        </p:spPr>
        <p:txBody>
          <a:bodyPr wrap="square">
            <a:spAutoFit/>
          </a:bodyPr>
          <a:lstStyle/>
          <a:p>
            <a:r>
              <a:rPr lang="en-GB" b="1" dirty="0"/>
              <a:t>Candidate-based interface</a:t>
            </a:r>
            <a:endParaRPr lang="en-NL" b="1" dirty="0"/>
          </a:p>
        </p:txBody>
      </p:sp>
      <p:sp>
        <p:nvSpPr>
          <p:cNvPr id="8" name="Text Placeholder 2">
            <a:extLst>
              <a:ext uri="{FF2B5EF4-FFF2-40B4-BE49-F238E27FC236}">
                <a16:creationId xmlns:a16="http://schemas.microsoft.com/office/drawing/2014/main" id="{FE26BE80-1C7E-EEA9-0B8C-3676C076A6A7}"/>
              </a:ext>
            </a:extLst>
          </p:cNvPr>
          <p:cNvSpPr txBox="1">
            <a:spLocks/>
          </p:cNvSpPr>
          <p:nvPr/>
        </p:nvSpPr>
        <p:spPr>
          <a:xfrm>
            <a:off x="7746535" y="5523712"/>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r>
              <a:rPr lang="en-US" sz="1800" dirty="0"/>
              <a:t>+ Complete</a:t>
            </a:r>
          </a:p>
          <a:p>
            <a:pPr lvl="0"/>
            <a:r>
              <a:rPr lang="en-US" sz="1800" dirty="0"/>
              <a:t>+ Lets me first evaluate author, </a:t>
            </a:r>
          </a:p>
          <a:p>
            <a:pPr lvl="0"/>
            <a:r>
              <a:rPr lang="en-US" sz="1800" dirty="0"/>
              <a:t>    then use documents as evidence</a:t>
            </a:r>
          </a:p>
        </p:txBody>
      </p:sp>
      <p:sp>
        <p:nvSpPr>
          <p:cNvPr id="9" name="Text Placeholder 2">
            <a:extLst>
              <a:ext uri="{FF2B5EF4-FFF2-40B4-BE49-F238E27FC236}">
                <a16:creationId xmlns:a16="http://schemas.microsoft.com/office/drawing/2014/main" id="{C376EDAC-942C-EBAC-5DFE-20E81D07236A}"/>
              </a:ext>
            </a:extLst>
          </p:cNvPr>
          <p:cNvSpPr txBox="1">
            <a:spLocks/>
          </p:cNvSpPr>
          <p:nvPr/>
        </p:nvSpPr>
        <p:spPr>
          <a:xfrm>
            <a:off x="2187208" y="1177064"/>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r>
              <a:rPr lang="en-US" sz="1800" dirty="0"/>
              <a:t> Why do half the users prefer the first interface, and half the second?</a:t>
            </a:r>
          </a:p>
        </p:txBody>
      </p:sp>
    </p:spTree>
    <p:extLst>
      <p:ext uri="{BB962C8B-B14F-4D97-AF65-F5344CB8AC3E}">
        <p14:creationId xmlns:p14="http://schemas.microsoft.com/office/powerpoint/2010/main" val="12759257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245992" y="747339"/>
            <a:ext cx="7559675" cy="1253617"/>
          </a:xfrm>
        </p:spPr>
        <p:txBody>
          <a:bodyPr anchor="t">
            <a:normAutofit/>
          </a:bodyPr>
          <a:lstStyle/>
          <a:p>
            <a:r>
              <a:rPr lang="nl-NL" dirty="0" err="1"/>
              <a:t>Qualitative</a:t>
            </a:r>
            <a:r>
              <a:rPr lang="nl-NL" dirty="0"/>
              <a:t> </a:t>
            </a:r>
            <a:r>
              <a:rPr lang="nl-NL" dirty="0" err="1"/>
              <a:t>results</a:t>
            </a:r>
            <a:endParaRPr lang="nl-NL" dirty="0"/>
          </a:p>
        </p:txBody>
      </p:sp>
      <p:sp>
        <p:nvSpPr>
          <p:cNvPr id="7" name="Text Placeholder 2">
            <a:extLst>
              <a:ext uri="{FF2B5EF4-FFF2-40B4-BE49-F238E27FC236}">
                <a16:creationId xmlns:a16="http://schemas.microsoft.com/office/drawing/2014/main" id="{DC31B96F-DEFC-93FE-8BE5-518C40BA2D6E}"/>
              </a:ext>
            </a:extLst>
          </p:cNvPr>
          <p:cNvSpPr txBox="1">
            <a:spLocks/>
          </p:cNvSpPr>
          <p:nvPr/>
        </p:nvSpPr>
        <p:spPr>
          <a:xfrm>
            <a:off x="2245991" y="1360187"/>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endParaRPr lang="en-US" dirty="0"/>
          </a:p>
        </p:txBody>
      </p:sp>
      <p:sp>
        <p:nvSpPr>
          <p:cNvPr id="9" name="Text Placeholder 8">
            <a:extLst>
              <a:ext uri="{FF2B5EF4-FFF2-40B4-BE49-F238E27FC236}">
                <a16:creationId xmlns:a16="http://schemas.microsoft.com/office/drawing/2014/main" id="{0EA99AC8-DE19-C97C-089D-35FC6DC71A1F}"/>
              </a:ext>
            </a:extLst>
          </p:cNvPr>
          <p:cNvSpPr>
            <a:spLocks noGrp="1"/>
          </p:cNvSpPr>
          <p:nvPr>
            <p:ph type="body" sz="quarter" idx="10"/>
          </p:nvPr>
        </p:nvSpPr>
        <p:spPr>
          <a:xfrm>
            <a:off x="2317750" y="2450593"/>
            <a:ext cx="8622158" cy="3443316"/>
          </a:xfrm>
        </p:spPr>
        <p:txBody>
          <a:bodyPr/>
          <a:lstStyle/>
          <a:p>
            <a:pPr marL="342900" lvl="0" indent="-342900">
              <a:buFont typeface="Arial" panose="020B0604020202020204" pitchFamily="34" charset="0"/>
              <a:buChar char="•"/>
            </a:pPr>
            <a:r>
              <a:rPr lang="en-US" dirty="0"/>
              <a:t>The Interfaces support different information seeking strategies</a:t>
            </a:r>
          </a:p>
          <a:p>
            <a:pPr marL="342900" lvl="0" indent="-342900">
              <a:buFont typeface="Arial" panose="020B0604020202020204" pitchFamily="34" charset="0"/>
              <a:buChar char="•"/>
            </a:pPr>
            <a:r>
              <a:rPr lang="en-US" dirty="0"/>
              <a:t>We actually changed </a:t>
            </a:r>
            <a:r>
              <a:rPr lang="en-US" i="1" dirty="0"/>
              <a:t>two </a:t>
            </a:r>
            <a:r>
              <a:rPr lang="en-US" dirty="0"/>
              <a:t>variables between the interfaces:</a:t>
            </a:r>
            <a:br>
              <a:rPr lang="en-US" dirty="0"/>
            </a:br>
            <a:r>
              <a:rPr lang="en-US" dirty="0"/>
              <a:t>      - Perceived information complexity</a:t>
            </a:r>
            <a:br>
              <a:rPr lang="en-US" dirty="0"/>
            </a:br>
            <a:r>
              <a:rPr lang="en-US" dirty="0"/>
              <a:t>      - Perceived retrieval unit</a:t>
            </a:r>
            <a:br>
              <a:rPr lang="en-US" dirty="0"/>
            </a:br>
            <a:endParaRPr lang="en-US" dirty="0"/>
          </a:p>
        </p:txBody>
      </p:sp>
    </p:spTree>
    <p:extLst>
      <p:ext uri="{BB962C8B-B14F-4D97-AF65-F5344CB8AC3E}">
        <p14:creationId xmlns:p14="http://schemas.microsoft.com/office/powerpoint/2010/main" val="26539499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89A40-04F0-7C93-D622-9A65C0827E49}"/>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D106B9C1-AFC5-DDDE-2D75-D60DA109AC8D}"/>
              </a:ext>
            </a:extLst>
          </p:cNvPr>
          <p:cNvSpPr>
            <a:spLocks noGrp="1"/>
          </p:cNvSpPr>
          <p:nvPr>
            <p:ph type="ctrTitle"/>
          </p:nvPr>
        </p:nvSpPr>
        <p:spPr>
          <a:xfrm>
            <a:off x="2245992" y="747339"/>
            <a:ext cx="7559675" cy="1253617"/>
          </a:xfrm>
        </p:spPr>
        <p:txBody>
          <a:bodyPr anchor="t">
            <a:normAutofit/>
          </a:bodyPr>
          <a:lstStyle/>
          <a:p>
            <a:r>
              <a:rPr lang="nl-NL" dirty="0" err="1"/>
              <a:t>Qualitative</a:t>
            </a:r>
            <a:r>
              <a:rPr lang="nl-NL" dirty="0"/>
              <a:t> </a:t>
            </a:r>
            <a:r>
              <a:rPr lang="nl-NL" dirty="0" err="1"/>
              <a:t>results</a:t>
            </a:r>
            <a:endParaRPr lang="nl-NL" dirty="0"/>
          </a:p>
        </p:txBody>
      </p:sp>
      <p:sp>
        <p:nvSpPr>
          <p:cNvPr id="7" name="Text Placeholder 2">
            <a:extLst>
              <a:ext uri="{FF2B5EF4-FFF2-40B4-BE49-F238E27FC236}">
                <a16:creationId xmlns:a16="http://schemas.microsoft.com/office/drawing/2014/main" id="{CDD05D5D-0D16-A3CA-A045-A9722DE3D43E}"/>
              </a:ext>
            </a:extLst>
          </p:cNvPr>
          <p:cNvSpPr txBox="1">
            <a:spLocks/>
          </p:cNvSpPr>
          <p:nvPr/>
        </p:nvSpPr>
        <p:spPr>
          <a:xfrm>
            <a:off x="2245991" y="1360187"/>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endParaRPr lang="en-US" dirty="0"/>
          </a:p>
        </p:txBody>
      </p:sp>
      <p:sp>
        <p:nvSpPr>
          <p:cNvPr id="9" name="Text Placeholder 8">
            <a:extLst>
              <a:ext uri="{FF2B5EF4-FFF2-40B4-BE49-F238E27FC236}">
                <a16:creationId xmlns:a16="http://schemas.microsoft.com/office/drawing/2014/main" id="{BBBDEA75-DDD2-2839-3277-6C8CC31B1194}"/>
              </a:ext>
            </a:extLst>
          </p:cNvPr>
          <p:cNvSpPr>
            <a:spLocks noGrp="1"/>
          </p:cNvSpPr>
          <p:nvPr>
            <p:ph type="body" sz="quarter" idx="10"/>
          </p:nvPr>
        </p:nvSpPr>
        <p:spPr>
          <a:xfrm>
            <a:off x="2317750" y="2450593"/>
            <a:ext cx="8622158" cy="3443316"/>
          </a:xfrm>
        </p:spPr>
        <p:txBody>
          <a:bodyPr/>
          <a:lstStyle/>
          <a:p>
            <a:pPr marL="342900" lvl="0" indent="-342900">
              <a:buFont typeface="Arial" panose="020B0604020202020204" pitchFamily="34" charset="0"/>
              <a:buChar char="•"/>
            </a:pPr>
            <a:r>
              <a:rPr lang="en-US" dirty="0"/>
              <a:t>The Interfaces support different information seeking strategies</a:t>
            </a:r>
          </a:p>
          <a:p>
            <a:pPr marL="342900" lvl="0" indent="-342900">
              <a:buFont typeface="Arial" panose="020B0604020202020204" pitchFamily="34" charset="0"/>
              <a:buChar char="•"/>
            </a:pPr>
            <a:r>
              <a:rPr lang="en-US" dirty="0"/>
              <a:t>We actually changed </a:t>
            </a:r>
            <a:r>
              <a:rPr lang="en-US" i="1" dirty="0"/>
              <a:t>two </a:t>
            </a:r>
            <a:r>
              <a:rPr lang="en-US" dirty="0"/>
              <a:t>variables between the interfaces:</a:t>
            </a:r>
            <a:br>
              <a:rPr lang="en-US" dirty="0"/>
            </a:br>
            <a:r>
              <a:rPr lang="en-US" dirty="0"/>
              <a:t>      - Perceived information complexity</a:t>
            </a:r>
            <a:br>
              <a:rPr lang="en-US" dirty="0"/>
            </a:br>
            <a:r>
              <a:rPr lang="en-US" dirty="0"/>
              <a:t>      - Perceived retrieval unit</a:t>
            </a:r>
            <a:br>
              <a:rPr lang="en-US" dirty="0"/>
            </a:br>
            <a:endParaRPr lang="en-US" dirty="0"/>
          </a:p>
          <a:p>
            <a:pPr marL="342900" lvl="0" indent="-342900">
              <a:buFont typeface="Arial" panose="020B0604020202020204" pitchFamily="34" charset="0"/>
              <a:buChar char="•"/>
            </a:pPr>
            <a:r>
              <a:rPr lang="en-US" dirty="0"/>
              <a:t>Can we elicit desired </a:t>
            </a:r>
            <a:r>
              <a:rPr lang="en-US" dirty="0" err="1"/>
              <a:t>behaviour</a:t>
            </a:r>
            <a:r>
              <a:rPr lang="en-US" dirty="0"/>
              <a:t> through interface design?</a:t>
            </a:r>
          </a:p>
        </p:txBody>
      </p:sp>
    </p:spTree>
    <p:extLst>
      <p:ext uri="{BB962C8B-B14F-4D97-AF65-F5344CB8AC3E}">
        <p14:creationId xmlns:p14="http://schemas.microsoft.com/office/powerpoint/2010/main" val="7949117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767B24-67C4-9E8B-B6BC-0B61E0BB2AAF}"/>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60D4FE47-E4ED-6A63-CD0A-0FB6EADFCAEE}"/>
              </a:ext>
            </a:extLst>
          </p:cNvPr>
          <p:cNvSpPr>
            <a:spLocks noGrp="1"/>
          </p:cNvSpPr>
          <p:nvPr>
            <p:ph type="ctrTitle"/>
          </p:nvPr>
        </p:nvSpPr>
        <p:spPr>
          <a:xfrm>
            <a:off x="2317750" y="1196975"/>
            <a:ext cx="7559675" cy="1253617"/>
          </a:xfrm>
        </p:spPr>
        <p:txBody>
          <a:bodyPr anchor="t">
            <a:normAutofit/>
          </a:bodyPr>
          <a:lstStyle/>
          <a:p>
            <a:r>
              <a:rPr lang="nl-NL" dirty="0" err="1"/>
              <a:t>Overview</a:t>
            </a:r>
            <a:endParaRPr lang="nl-NL" dirty="0"/>
          </a:p>
        </p:txBody>
      </p:sp>
      <p:sp>
        <p:nvSpPr>
          <p:cNvPr id="10" name="Text Placeholder 2">
            <a:extLst>
              <a:ext uri="{FF2B5EF4-FFF2-40B4-BE49-F238E27FC236}">
                <a16:creationId xmlns:a16="http://schemas.microsoft.com/office/drawing/2014/main" id="{C1B4297C-85F4-964E-C00B-641F75CED86B}"/>
              </a:ext>
            </a:extLst>
          </p:cNvPr>
          <p:cNvSpPr>
            <a:spLocks noGrp="1"/>
          </p:cNvSpPr>
          <p:nvPr>
            <p:ph type="body" sz="quarter" idx="10"/>
          </p:nvPr>
        </p:nvSpPr>
        <p:spPr>
          <a:xfrm>
            <a:off x="2317750" y="2450593"/>
            <a:ext cx="7559675" cy="3443316"/>
          </a:xfrm>
        </p:spPr>
        <p:txBody>
          <a:bodyPr/>
          <a:lstStyle/>
          <a:p>
            <a:pPr marL="342900" indent="-342900">
              <a:buFont typeface="Arial" panose="020B0604020202020204" pitchFamily="34" charset="0"/>
              <a:buChar char="•"/>
            </a:pPr>
            <a:r>
              <a:rPr lang="en-US" dirty="0"/>
              <a:t>Why expert search?</a:t>
            </a:r>
          </a:p>
          <a:p>
            <a:pPr marL="342900" indent="-342900">
              <a:buFont typeface="Arial" panose="020B0604020202020204" pitchFamily="34" charset="0"/>
              <a:buChar char="•"/>
            </a:pPr>
            <a:r>
              <a:rPr lang="en-US" dirty="0"/>
              <a:t>How to search experts, and how to improve it?</a:t>
            </a:r>
          </a:p>
          <a:p>
            <a:pPr marL="342900" indent="-342900">
              <a:buFont typeface="Arial" panose="020B0604020202020204" pitchFamily="34" charset="0"/>
              <a:buChar char="•"/>
            </a:pPr>
            <a:r>
              <a:rPr lang="en-US" dirty="0"/>
              <a:t>Approach</a:t>
            </a:r>
          </a:p>
          <a:p>
            <a:pPr marL="342900" indent="-342900">
              <a:buFont typeface="Arial" panose="020B0604020202020204" pitchFamily="34" charset="0"/>
              <a:buChar char="•"/>
            </a:pPr>
            <a:r>
              <a:rPr lang="en-US" dirty="0"/>
              <a:t>Results: qualitative study</a:t>
            </a:r>
          </a:p>
          <a:p>
            <a:pPr marL="342900" indent="-342900">
              <a:buFont typeface="Arial" panose="020B0604020202020204" pitchFamily="34" charset="0"/>
              <a:buChar char="•"/>
            </a:pPr>
            <a:r>
              <a:rPr lang="en-US" b="1" dirty="0"/>
              <a:t>Results: quantitative study</a:t>
            </a:r>
          </a:p>
          <a:p>
            <a:pPr marL="342900" indent="-342900">
              <a:buFont typeface="Arial" panose="020B0604020202020204" pitchFamily="34" charset="0"/>
              <a:buChar char="•"/>
            </a:pPr>
            <a:r>
              <a:rPr lang="en-US" dirty="0"/>
              <a:t>Conclusion</a:t>
            </a:r>
            <a:endParaRPr lang="en-US" b="1" dirty="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8705039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245992" y="747339"/>
            <a:ext cx="7559675" cy="1253617"/>
          </a:xfrm>
        </p:spPr>
        <p:txBody>
          <a:bodyPr anchor="t">
            <a:normAutofit/>
          </a:bodyPr>
          <a:lstStyle/>
          <a:p>
            <a:r>
              <a:rPr lang="nl-NL" dirty="0" err="1"/>
              <a:t>Quantitative</a:t>
            </a:r>
            <a:r>
              <a:rPr lang="nl-NL" dirty="0"/>
              <a:t> </a:t>
            </a:r>
            <a:r>
              <a:rPr lang="nl-NL" dirty="0" err="1"/>
              <a:t>results</a:t>
            </a:r>
            <a:endParaRPr lang="nl-NL" dirty="0"/>
          </a:p>
        </p:txBody>
      </p:sp>
      <p:sp>
        <p:nvSpPr>
          <p:cNvPr id="7" name="Text Placeholder 2">
            <a:extLst>
              <a:ext uri="{FF2B5EF4-FFF2-40B4-BE49-F238E27FC236}">
                <a16:creationId xmlns:a16="http://schemas.microsoft.com/office/drawing/2014/main" id="{DC31B96F-DEFC-93FE-8BE5-518C40BA2D6E}"/>
              </a:ext>
            </a:extLst>
          </p:cNvPr>
          <p:cNvSpPr txBox="1">
            <a:spLocks/>
          </p:cNvSpPr>
          <p:nvPr/>
        </p:nvSpPr>
        <p:spPr>
          <a:xfrm>
            <a:off x="2245991" y="1360187"/>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endParaRPr lang="en-US" dirty="0"/>
          </a:p>
        </p:txBody>
      </p:sp>
      <p:sp>
        <p:nvSpPr>
          <p:cNvPr id="9" name="Text Placeholder 8">
            <a:extLst>
              <a:ext uri="{FF2B5EF4-FFF2-40B4-BE49-F238E27FC236}">
                <a16:creationId xmlns:a16="http://schemas.microsoft.com/office/drawing/2014/main" id="{0EA99AC8-DE19-C97C-089D-35FC6DC71A1F}"/>
              </a:ext>
            </a:extLst>
          </p:cNvPr>
          <p:cNvSpPr>
            <a:spLocks noGrp="1"/>
          </p:cNvSpPr>
          <p:nvPr>
            <p:ph type="body" sz="quarter" idx="10"/>
          </p:nvPr>
        </p:nvSpPr>
        <p:spPr>
          <a:xfrm>
            <a:off x="2317750" y="2450593"/>
            <a:ext cx="9418146" cy="3443316"/>
          </a:xfrm>
        </p:spPr>
        <p:txBody>
          <a:bodyPr/>
          <a:lstStyle/>
          <a:p>
            <a:pPr lvl="0"/>
            <a:r>
              <a:rPr lang="en-US" dirty="0"/>
              <a:t>Metrics</a:t>
            </a:r>
          </a:p>
          <a:p>
            <a:pPr marL="342900" lvl="0" indent="-342900">
              <a:buFont typeface="Arial" panose="020B0604020202020204" pitchFamily="34" charset="0"/>
              <a:buChar char="•"/>
            </a:pPr>
            <a:r>
              <a:rPr lang="en-US" b="1" dirty="0"/>
              <a:t>Effectiveness:</a:t>
            </a:r>
            <a:r>
              <a:rPr lang="en-US" dirty="0"/>
              <a:t> correct task completion</a:t>
            </a:r>
          </a:p>
          <a:p>
            <a:pPr marL="342900" lvl="0" indent="-342900">
              <a:buFont typeface="Arial" panose="020B0604020202020204" pitchFamily="34" charset="0"/>
              <a:buChar char="•"/>
            </a:pPr>
            <a:r>
              <a:rPr lang="en-US" b="1" dirty="0"/>
              <a:t>Efficiency:        </a:t>
            </a:r>
            <a:r>
              <a:rPr lang="en-US" dirty="0"/>
              <a:t>task completion time</a:t>
            </a:r>
          </a:p>
          <a:p>
            <a:pPr marL="342900" lvl="0" indent="-342900">
              <a:buFont typeface="Arial" panose="020B0604020202020204" pitchFamily="34" charset="0"/>
              <a:buChar char="•"/>
            </a:pPr>
            <a:r>
              <a:rPr lang="en-US" b="1" dirty="0"/>
              <a:t>Satisfaction:    </a:t>
            </a:r>
            <a:r>
              <a:rPr lang="en-US" dirty="0"/>
              <a:t>System Usability Scale (SUS) questionnaire</a:t>
            </a:r>
          </a:p>
          <a:p>
            <a:pPr marL="342900" lvl="0" indent="-342900">
              <a:buFont typeface="Arial" panose="020B0604020202020204" pitchFamily="34" charset="0"/>
              <a:buChar char="•"/>
            </a:pPr>
            <a:endParaRPr lang="en-US" b="1" dirty="0"/>
          </a:p>
          <a:p>
            <a:pPr marL="342900" lvl="0" indent="-342900">
              <a:buFont typeface="Arial" panose="020B0604020202020204" pitchFamily="34" charset="0"/>
              <a:buChar char="•"/>
            </a:pPr>
            <a:endParaRPr lang="en-US" b="1" dirty="0"/>
          </a:p>
          <a:p>
            <a:pPr lvl="0"/>
            <a:r>
              <a:rPr lang="en-US" dirty="0"/>
              <a:t>Variables</a:t>
            </a:r>
          </a:p>
          <a:p>
            <a:pPr marL="342900" lvl="0" indent="-342900">
              <a:buFont typeface="Arial" panose="020B0604020202020204" pitchFamily="34" charset="0"/>
              <a:buChar char="•"/>
            </a:pPr>
            <a:r>
              <a:rPr lang="en-US" b="1" dirty="0"/>
              <a:t>Interface type:       </a:t>
            </a:r>
            <a:r>
              <a:rPr lang="en-US" dirty="0"/>
              <a:t>candidate- or document-based</a:t>
            </a:r>
          </a:p>
          <a:p>
            <a:pPr marL="342900" lvl="0" indent="-342900">
              <a:buFont typeface="Arial" panose="020B0604020202020204" pitchFamily="34" charset="0"/>
              <a:buChar char="•"/>
            </a:pPr>
            <a:r>
              <a:rPr lang="en-US" b="1" dirty="0"/>
              <a:t>Ranking type:         </a:t>
            </a:r>
            <a:r>
              <a:rPr lang="en-US" dirty="0"/>
              <a:t>candidate- or document-based</a:t>
            </a:r>
          </a:p>
          <a:p>
            <a:pPr marL="342900" lvl="0" indent="-342900">
              <a:buFont typeface="Arial" panose="020B0604020202020204" pitchFamily="34" charset="0"/>
              <a:buChar char="•"/>
            </a:pPr>
            <a:r>
              <a:rPr lang="en-US" b="1" dirty="0"/>
              <a:t>Preferred system: </a:t>
            </a:r>
            <a:r>
              <a:rPr lang="en-US" dirty="0"/>
              <a:t>interface-type the participant preferred</a:t>
            </a:r>
            <a:endParaRPr lang="en-US" b="1" dirty="0"/>
          </a:p>
        </p:txBody>
      </p:sp>
    </p:spTree>
    <p:extLst>
      <p:ext uri="{BB962C8B-B14F-4D97-AF65-F5344CB8AC3E}">
        <p14:creationId xmlns:p14="http://schemas.microsoft.com/office/powerpoint/2010/main" val="23204349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245992" y="747339"/>
            <a:ext cx="7559675" cy="1253617"/>
          </a:xfrm>
        </p:spPr>
        <p:txBody>
          <a:bodyPr anchor="t">
            <a:normAutofit/>
          </a:bodyPr>
          <a:lstStyle/>
          <a:p>
            <a:r>
              <a:rPr lang="nl-NL" dirty="0" err="1"/>
              <a:t>Quantitative</a:t>
            </a:r>
            <a:r>
              <a:rPr lang="nl-NL" dirty="0"/>
              <a:t> </a:t>
            </a:r>
            <a:r>
              <a:rPr lang="nl-NL" dirty="0" err="1"/>
              <a:t>results</a:t>
            </a:r>
            <a:endParaRPr lang="nl-NL" dirty="0"/>
          </a:p>
        </p:txBody>
      </p:sp>
      <p:sp>
        <p:nvSpPr>
          <p:cNvPr id="7" name="Text Placeholder 2">
            <a:extLst>
              <a:ext uri="{FF2B5EF4-FFF2-40B4-BE49-F238E27FC236}">
                <a16:creationId xmlns:a16="http://schemas.microsoft.com/office/drawing/2014/main" id="{DC31B96F-DEFC-93FE-8BE5-518C40BA2D6E}"/>
              </a:ext>
            </a:extLst>
          </p:cNvPr>
          <p:cNvSpPr txBox="1">
            <a:spLocks/>
          </p:cNvSpPr>
          <p:nvPr/>
        </p:nvSpPr>
        <p:spPr>
          <a:xfrm>
            <a:off x="2245991" y="1360187"/>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endParaRPr lang="en-US" dirty="0"/>
          </a:p>
        </p:txBody>
      </p:sp>
      <p:sp>
        <p:nvSpPr>
          <p:cNvPr id="9" name="Text Placeholder 8">
            <a:extLst>
              <a:ext uri="{FF2B5EF4-FFF2-40B4-BE49-F238E27FC236}">
                <a16:creationId xmlns:a16="http://schemas.microsoft.com/office/drawing/2014/main" id="{0EA99AC8-DE19-C97C-089D-35FC6DC71A1F}"/>
              </a:ext>
            </a:extLst>
          </p:cNvPr>
          <p:cNvSpPr>
            <a:spLocks noGrp="1"/>
          </p:cNvSpPr>
          <p:nvPr>
            <p:ph type="body" sz="quarter" idx="10"/>
          </p:nvPr>
        </p:nvSpPr>
        <p:spPr>
          <a:xfrm>
            <a:off x="2317750" y="2450593"/>
            <a:ext cx="9418146" cy="3443316"/>
          </a:xfrm>
        </p:spPr>
        <p:txBody>
          <a:bodyPr/>
          <a:lstStyle/>
          <a:p>
            <a:pPr lvl="0"/>
            <a:r>
              <a:rPr lang="en-US" b="1" dirty="0"/>
              <a:t>Ground truth </a:t>
            </a:r>
            <a:r>
              <a:rPr lang="en-US" dirty="0"/>
              <a:t>(effectiveness)</a:t>
            </a:r>
          </a:p>
          <a:p>
            <a:pPr marL="342900" lvl="0" indent="-342900">
              <a:buFont typeface="Arial" panose="020B0604020202020204" pitchFamily="34" charset="0"/>
              <a:buChar char="•"/>
            </a:pPr>
            <a:r>
              <a:rPr lang="en-US" dirty="0"/>
              <a:t>Every author has sub-domains in their portfolio</a:t>
            </a:r>
          </a:p>
          <a:p>
            <a:pPr marL="342900" lvl="0" indent="-342900">
              <a:buFont typeface="Arial" panose="020B0604020202020204" pitchFamily="34" charset="0"/>
              <a:buChar char="•"/>
            </a:pPr>
            <a:r>
              <a:rPr lang="en-US" dirty="0"/>
              <a:t>Policy workers indicated which portfolios are relevant for each task</a:t>
            </a:r>
          </a:p>
          <a:p>
            <a:pPr marL="342900" lvl="0" indent="-342900">
              <a:buFont typeface="Arial" panose="020B0604020202020204" pitchFamily="34" charset="0"/>
              <a:buChar char="•"/>
            </a:pPr>
            <a:r>
              <a:rPr lang="en-US" dirty="0"/>
              <a:t>If an author has a relevant portfolio, we consider them relevant</a:t>
            </a:r>
          </a:p>
        </p:txBody>
      </p:sp>
    </p:spTree>
    <p:extLst>
      <p:ext uri="{BB962C8B-B14F-4D97-AF65-F5344CB8AC3E}">
        <p14:creationId xmlns:p14="http://schemas.microsoft.com/office/powerpoint/2010/main" val="41295664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82E37E-E525-2229-9C29-28173946FA21}"/>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F8D5418A-84F4-6A02-0093-86F244587584}"/>
              </a:ext>
            </a:extLst>
          </p:cNvPr>
          <p:cNvSpPr>
            <a:spLocks noGrp="1"/>
          </p:cNvSpPr>
          <p:nvPr>
            <p:ph type="ctrTitle"/>
          </p:nvPr>
        </p:nvSpPr>
        <p:spPr>
          <a:xfrm>
            <a:off x="2245992" y="747339"/>
            <a:ext cx="7559675" cy="1253617"/>
          </a:xfrm>
        </p:spPr>
        <p:txBody>
          <a:bodyPr anchor="t">
            <a:normAutofit/>
          </a:bodyPr>
          <a:lstStyle/>
          <a:p>
            <a:r>
              <a:rPr lang="nl-NL" dirty="0" err="1"/>
              <a:t>Quantitative</a:t>
            </a:r>
            <a:r>
              <a:rPr lang="nl-NL" dirty="0"/>
              <a:t> </a:t>
            </a:r>
            <a:r>
              <a:rPr lang="nl-NL" dirty="0" err="1"/>
              <a:t>results</a:t>
            </a:r>
            <a:endParaRPr lang="nl-NL" dirty="0"/>
          </a:p>
        </p:txBody>
      </p:sp>
      <p:sp>
        <p:nvSpPr>
          <p:cNvPr id="7" name="Text Placeholder 2">
            <a:extLst>
              <a:ext uri="{FF2B5EF4-FFF2-40B4-BE49-F238E27FC236}">
                <a16:creationId xmlns:a16="http://schemas.microsoft.com/office/drawing/2014/main" id="{65095250-3EC2-9292-E2E9-A04797F63662}"/>
              </a:ext>
            </a:extLst>
          </p:cNvPr>
          <p:cNvSpPr txBox="1">
            <a:spLocks/>
          </p:cNvSpPr>
          <p:nvPr/>
        </p:nvSpPr>
        <p:spPr>
          <a:xfrm>
            <a:off x="2245991" y="1360187"/>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endParaRPr lang="en-US" dirty="0"/>
          </a:p>
        </p:txBody>
      </p:sp>
      <p:sp>
        <p:nvSpPr>
          <p:cNvPr id="9" name="Text Placeholder 8">
            <a:extLst>
              <a:ext uri="{FF2B5EF4-FFF2-40B4-BE49-F238E27FC236}">
                <a16:creationId xmlns:a16="http://schemas.microsoft.com/office/drawing/2014/main" id="{E41962A9-CF73-B301-E7C3-4ED56E08C796}"/>
              </a:ext>
            </a:extLst>
          </p:cNvPr>
          <p:cNvSpPr>
            <a:spLocks noGrp="1"/>
          </p:cNvSpPr>
          <p:nvPr>
            <p:ph type="body" sz="quarter" idx="10"/>
          </p:nvPr>
        </p:nvSpPr>
        <p:spPr>
          <a:xfrm>
            <a:off x="2317750" y="2450593"/>
            <a:ext cx="9418146" cy="3443316"/>
          </a:xfrm>
        </p:spPr>
        <p:txBody>
          <a:bodyPr/>
          <a:lstStyle/>
          <a:p>
            <a:pPr marL="342900" lvl="0" indent="-342900">
              <a:buFont typeface="Arial" panose="020B0604020202020204" pitchFamily="34" charset="0"/>
              <a:buChar char="•"/>
            </a:pPr>
            <a:r>
              <a:rPr lang="en-US" dirty="0"/>
              <a:t>Candidate-based </a:t>
            </a:r>
            <a:r>
              <a:rPr lang="en-US" b="1" dirty="0"/>
              <a:t>interface    </a:t>
            </a:r>
            <a:r>
              <a:rPr lang="en-US" dirty="0"/>
              <a:t>significantly more correct task completion</a:t>
            </a:r>
            <a:endParaRPr lang="en-US" b="1" dirty="0"/>
          </a:p>
          <a:p>
            <a:pPr marL="342900" lvl="0" indent="-342900">
              <a:buFont typeface="Arial" panose="020B0604020202020204" pitchFamily="34" charset="0"/>
              <a:buChar char="•"/>
            </a:pPr>
            <a:r>
              <a:rPr lang="en-US" dirty="0"/>
              <a:t>Document-based </a:t>
            </a:r>
            <a:r>
              <a:rPr lang="en-US" b="1" dirty="0"/>
              <a:t>ranking</a:t>
            </a:r>
            <a:r>
              <a:rPr lang="en-US" dirty="0"/>
              <a:t>      significantly faster task completion</a:t>
            </a:r>
          </a:p>
          <a:p>
            <a:pPr marL="342900" lvl="0" indent="-342900">
              <a:buFont typeface="Arial" panose="020B0604020202020204" pitchFamily="34" charset="0"/>
              <a:buChar char="•"/>
            </a:pPr>
            <a:endParaRPr lang="en-US" dirty="0"/>
          </a:p>
          <a:p>
            <a:pPr marL="342900" lvl="0" indent="-342900">
              <a:buFont typeface="Arial" panose="020B0604020202020204" pitchFamily="34" charset="0"/>
              <a:buChar char="•"/>
            </a:pPr>
            <a:r>
              <a:rPr lang="en-US" dirty="0"/>
              <a:t>Interaction effect between interface and ranking: cannot combine</a:t>
            </a:r>
          </a:p>
        </p:txBody>
      </p:sp>
      <p:cxnSp>
        <p:nvCxnSpPr>
          <p:cNvPr id="3" name="Straight Arrow Connector 2">
            <a:extLst>
              <a:ext uri="{FF2B5EF4-FFF2-40B4-BE49-F238E27FC236}">
                <a16:creationId xmlns:a16="http://schemas.microsoft.com/office/drawing/2014/main" id="{4F9FDB63-287D-3AFF-CBAF-E78F49D5C35D}"/>
              </a:ext>
            </a:extLst>
          </p:cNvPr>
          <p:cNvCxnSpPr/>
          <p:nvPr/>
        </p:nvCxnSpPr>
        <p:spPr>
          <a:xfrm>
            <a:off x="6144242" y="2664259"/>
            <a:ext cx="14472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4CF51D8C-E51F-CCA0-1086-675430899C16}"/>
              </a:ext>
            </a:extLst>
          </p:cNvPr>
          <p:cNvCxnSpPr/>
          <p:nvPr/>
        </p:nvCxnSpPr>
        <p:spPr>
          <a:xfrm>
            <a:off x="6144242" y="3066352"/>
            <a:ext cx="14472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9025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245992" y="747339"/>
            <a:ext cx="7559675" cy="1253617"/>
          </a:xfrm>
        </p:spPr>
        <p:txBody>
          <a:bodyPr anchor="t">
            <a:normAutofit/>
          </a:bodyPr>
          <a:lstStyle/>
          <a:p>
            <a:r>
              <a:rPr lang="nl-NL" dirty="0" err="1"/>
              <a:t>Quantitative</a:t>
            </a:r>
            <a:r>
              <a:rPr lang="nl-NL" dirty="0"/>
              <a:t> </a:t>
            </a:r>
            <a:r>
              <a:rPr lang="nl-NL" dirty="0" err="1"/>
              <a:t>results</a:t>
            </a:r>
            <a:endParaRPr lang="nl-NL" dirty="0"/>
          </a:p>
        </p:txBody>
      </p:sp>
      <p:sp>
        <p:nvSpPr>
          <p:cNvPr id="7" name="Text Placeholder 2">
            <a:extLst>
              <a:ext uri="{FF2B5EF4-FFF2-40B4-BE49-F238E27FC236}">
                <a16:creationId xmlns:a16="http://schemas.microsoft.com/office/drawing/2014/main" id="{DC31B96F-DEFC-93FE-8BE5-518C40BA2D6E}"/>
              </a:ext>
            </a:extLst>
          </p:cNvPr>
          <p:cNvSpPr txBox="1">
            <a:spLocks/>
          </p:cNvSpPr>
          <p:nvPr/>
        </p:nvSpPr>
        <p:spPr>
          <a:xfrm>
            <a:off x="2245991" y="1360187"/>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endParaRPr lang="en-US" dirty="0"/>
          </a:p>
        </p:txBody>
      </p:sp>
      <p:sp>
        <p:nvSpPr>
          <p:cNvPr id="9" name="Text Placeholder 8">
            <a:extLst>
              <a:ext uri="{FF2B5EF4-FFF2-40B4-BE49-F238E27FC236}">
                <a16:creationId xmlns:a16="http://schemas.microsoft.com/office/drawing/2014/main" id="{0EA99AC8-DE19-C97C-089D-35FC6DC71A1F}"/>
              </a:ext>
            </a:extLst>
          </p:cNvPr>
          <p:cNvSpPr>
            <a:spLocks noGrp="1"/>
          </p:cNvSpPr>
          <p:nvPr>
            <p:ph type="body" sz="quarter" idx="10"/>
          </p:nvPr>
        </p:nvSpPr>
        <p:spPr>
          <a:xfrm>
            <a:off x="2317750" y="2450593"/>
            <a:ext cx="9418146" cy="3443316"/>
          </a:xfrm>
        </p:spPr>
        <p:txBody>
          <a:bodyPr/>
          <a:lstStyle/>
          <a:p>
            <a:pPr marL="342900" lvl="0" indent="-342900">
              <a:buFont typeface="Arial" panose="020B0604020202020204" pitchFamily="34" charset="0"/>
              <a:buChar char="•"/>
            </a:pPr>
            <a:r>
              <a:rPr lang="en-US" dirty="0"/>
              <a:t>Candidate-based </a:t>
            </a:r>
            <a:r>
              <a:rPr lang="en-US" b="1" dirty="0"/>
              <a:t>interface    </a:t>
            </a:r>
            <a:r>
              <a:rPr lang="en-US" dirty="0"/>
              <a:t>significantly more correct task completion</a:t>
            </a:r>
            <a:endParaRPr lang="en-US" b="1" dirty="0"/>
          </a:p>
          <a:p>
            <a:pPr marL="342900" lvl="0" indent="-342900">
              <a:buFont typeface="Arial" panose="020B0604020202020204" pitchFamily="34" charset="0"/>
              <a:buChar char="•"/>
            </a:pPr>
            <a:r>
              <a:rPr lang="en-US" dirty="0"/>
              <a:t>Document-based </a:t>
            </a:r>
            <a:r>
              <a:rPr lang="en-US" b="1" dirty="0"/>
              <a:t>ranking</a:t>
            </a:r>
            <a:r>
              <a:rPr lang="en-US" dirty="0"/>
              <a:t>      significantly faster task completion</a:t>
            </a:r>
          </a:p>
          <a:p>
            <a:pPr marL="342900" lvl="0" indent="-342900">
              <a:buFont typeface="Arial" panose="020B0604020202020204" pitchFamily="34" charset="0"/>
              <a:buChar char="•"/>
            </a:pPr>
            <a:endParaRPr lang="en-US" dirty="0"/>
          </a:p>
          <a:p>
            <a:pPr marL="342900" lvl="0" indent="-342900">
              <a:buFont typeface="Arial" panose="020B0604020202020204" pitchFamily="34" charset="0"/>
              <a:buChar char="•"/>
            </a:pPr>
            <a:r>
              <a:rPr lang="en-US" dirty="0"/>
              <a:t>Interaction effect between interface and ranking: cannot combine</a:t>
            </a:r>
          </a:p>
          <a:p>
            <a:pPr marL="342900" lvl="0" indent="-342900">
              <a:buFont typeface="Arial" panose="020B0604020202020204" pitchFamily="34" charset="0"/>
              <a:buChar char="•"/>
            </a:pPr>
            <a:endParaRPr lang="en-US" dirty="0"/>
          </a:p>
          <a:p>
            <a:pPr marL="342900" lvl="0" indent="-342900">
              <a:buFont typeface="Arial" panose="020B0604020202020204" pitchFamily="34" charset="0"/>
              <a:buChar char="•"/>
            </a:pPr>
            <a:endParaRPr lang="en-US" dirty="0"/>
          </a:p>
          <a:p>
            <a:pPr lvl="0"/>
            <a:r>
              <a:rPr lang="en-US" dirty="0"/>
              <a:t>Choice effectiveness / efficiency:</a:t>
            </a:r>
          </a:p>
          <a:p>
            <a:pPr lvl="0"/>
            <a:r>
              <a:rPr lang="en-US" dirty="0"/>
              <a:t>There is an unmeasured social cost + time cost in approaching the wrong expert. We believe an organization should prefer effectiveness</a:t>
            </a:r>
            <a:endParaRPr lang="en-US" b="1" dirty="0"/>
          </a:p>
        </p:txBody>
      </p:sp>
      <p:cxnSp>
        <p:nvCxnSpPr>
          <p:cNvPr id="3" name="Straight Arrow Connector 2">
            <a:extLst>
              <a:ext uri="{FF2B5EF4-FFF2-40B4-BE49-F238E27FC236}">
                <a16:creationId xmlns:a16="http://schemas.microsoft.com/office/drawing/2014/main" id="{C0758863-5945-6331-6F04-D7D8BBA4F626}"/>
              </a:ext>
            </a:extLst>
          </p:cNvPr>
          <p:cNvCxnSpPr/>
          <p:nvPr/>
        </p:nvCxnSpPr>
        <p:spPr>
          <a:xfrm>
            <a:off x="6144242" y="2664259"/>
            <a:ext cx="14472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E4695E67-AC82-70C1-C86C-18D2FEB3CDE1}"/>
              </a:ext>
            </a:extLst>
          </p:cNvPr>
          <p:cNvCxnSpPr/>
          <p:nvPr/>
        </p:nvCxnSpPr>
        <p:spPr>
          <a:xfrm>
            <a:off x="6144242" y="3066352"/>
            <a:ext cx="14472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23232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317750" y="1196975"/>
            <a:ext cx="7559675" cy="1253617"/>
          </a:xfrm>
        </p:spPr>
        <p:txBody>
          <a:bodyPr anchor="t">
            <a:normAutofit/>
          </a:bodyPr>
          <a:lstStyle/>
          <a:p>
            <a:r>
              <a:rPr lang="nl-NL" dirty="0" err="1"/>
              <a:t>Conclusion</a:t>
            </a:r>
            <a:endParaRPr lang="nl-NL" dirty="0"/>
          </a:p>
        </p:txBody>
      </p:sp>
      <p:sp>
        <p:nvSpPr>
          <p:cNvPr id="10" name="Text Placeholder 2">
            <a:extLst>
              <a:ext uri="{FF2B5EF4-FFF2-40B4-BE49-F238E27FC236}">
                <a16:creationId xmlns:a16="http://schemas.microsoft.com/office/drawing/2014/main" id="{7225677E-AA27-4416-DDBE-6A80C8C2BB4B}"/>
              </a:ext>
            </a:extLst>
          </p:cNvPr>
          <p:cNvSpPr>
            <a:spLocks noGrp="1"/>
          </p:cNvSpPr>
          <p:nvPr>
            <p:ph type="body" sz="quarter" idx="10"/>
          </p:nvPr>
        </p:nvSpPr>
        <p:spPr>
          <a:xfrm>
            <a:off x="1555750" y="2035727"/>
            <a:ext cx="10500783" cy="3443316"/>
          </a:xfrm>
        </p:spPr>
        <p:txBody>
          <a:bodyPr/>
          <a:lstStyle/>
          <a:p>
            <a:endParaRPr lang="en-US" b="1" dirty="0"/>
          </a:p>
        </p:txBody>
      </p:sp>
    </p:spTree>
    <p:extLst>
      <p:ext uri="{BB962C8B-B14F-4D97-AF65-F5344CB8AC3E}">
        <p14:creationId xmlns:p14="http://schemas.microsoft.com/office/powerpoint/2010/main" val="2438162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9861DA-00D2-AD11-2574-52E5E37E36A4}"/>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2FA1FD97-FFEC-370B-89E7-F77F97CE4EE0}"/>
              </a:ext>
            </a:extLst>
          </p:cNvPr>
          <p:cNvSpPr>
            <a:spLocks noGrp="1"/>
          </p:cNvSpPr>
          <p:nvPr>
            <p:ph type="ctrTitle"/>
          </p:nvPr>
        </p:nvSpPr>
        <p:spPr>
          <a:xfrm>
            <a:off x="2317750" y="1196975"/>
            <a:ext cx="7559675" cy="1253617"/>
          </a:xfrm>
        </p:spPr>
        <p:txBody>
          <a:bodyPr anchor="t">
            <a:normAutofit/>
          </a:bodyPr>
          <a:lstStyle/>
          <a:p>
            <a:r>
              <a:rPr lang="nl-NL" dirty="0" err="1"/>
              <a:t>Why</a:t>
            </a:r>
            <a:r>
              <a:rPr lang="nl-NL" dirty="0"/>
              <a:t> expert search?</a:t>
            </a:r>
          </a:p>
        </p:txBody>
      </p:sp>
      <p:sp>
        <p:nvSpPr>
          <p:cNvPr id="10" name="Text Placeholder 2">
            <a:extLst>
              <a:ext uri="{FF2B5EF4-FFF2-40B4-BE49-F238E27FC236}">
                <a16:creationId xmlns:a16="http://schemas.microsoft.com/office/drawing/2014/main" id="{6EEC6EAC-A87A-21CF-745B-36D6F66EF833}"/>
              </a:ext>
            </a:extLst>
          </p:cNvPr>
          <p:cNvSpPr>
            <a:spLocks noGrp="1"/>
          </p:cNvSpPr>
          <p:nvPr>
            <p:ph type="body" sz="quarter" idx="10"/>
          </p:nvPr>
        </p:nvSpPr>
        <p:spPr>
          <a:xfrm>
            <a:off x="2317750" y="2450593"/>
            <a:ext cx="9051290" cy="3443316"/>
          </a:xfrm>
        </p:spPr>
        <p:txBody>
          <a:bodyPr/>
          <a:lstStyle/>
          <a:p>
            <a:pPr marL="342900" indent="-342900">
              <a:buFont typeface="Arial" panose="020B0604020202020204" pitchFamily="34" charset="0"/>
              <a:buChar char="•"/>
            </a:pPr>
            <a:r>
              <a:rPr lang="en-GB" dirty="0"/>
              <a:t>The expert </a:t>
            </a:r>
            <a:r>
              <a:rPr lang="en-GB" b="1" dirty="0"/>
              <a:t>knows the relevant documents</a:t>
            </a:r>
            <a:endParaRPr lang="en-GB" dirty="0"/>
          </a:p>
          <a:p>
            <a:pPr marL="342900" indent="-342900">
              <a:buFont typeface="Arial" panose="020B0604020202020204" pitchFamily="34" charset="0"/>
              <a:buChar char="•"/>
            </a:pPr>
            <a:r>
              <a:rPr lang="en-GB" dirty="0"/>
              <a:t>The expert can </a:t>
            </a:r>
            <a:r>
              <a:rPr lang="en-GB" b="1" dirty="0"/>
              <a:t>contextualise data</a:t>
            </a:r>
          </a:p>
          <a:p>
            <a:pPr marL="342900" indent="-342900">
              <a:buFont typeface="Arial" panose="020B0604020202020204" pitchFamily="34" charset="0"/>
              <a:buChar char="•"/>
            </a:pPr>
            <a:r>
              <a:rPr lang="en-GB" dirty="0"/>
              <a:t>The expert can </a:t>
            </a:r>
            <a:r>
              <a:rPr lang="en-GB" b="1" dirty="0"/>
              <a:t>give advice</a:t>
            </a:r>
            <a:endParaRPr lang="en-GB" dirty="0"/>
          </a:p>
          <a:p>
            <a:pPr marL="342900" indent="-342900">
              <a:buFont typeface="Arial" panose="020B0604020202020204" pitchFamily="34" charset="0"/>
              <a:buChar char="•"/>
            </a:pPr>
            <a:r>
              <a:rPr lang="en-GB" dirty="0"/>
              <a:t>The expert can help </a:t>
            </a:r>
            <a:r>
              <a:rPr lang="en-GB" b="1" dirty="0"/>
              <a:t>avoid redundant work</a:t>
            </a:r>
            <a:endParaRPr lang="en-GB" dirty="0"/>
          </a:p>
          <a:p>
            <a:pPr marL="342900" indent="-342900">
              <a:buFont typeface="Arial" panose="020B0604020202020204" pitchFamily="34" charset="0"/>
              <a:buChar char="•"/>
            </a:pPr>
            <a:r>
              <a:rPr lang="en-GB" b="1" dirty="0"/>
              <a:t>Faster </a:t>
            </a:r>
            <a:r>
              <a:rPr lang="en-GB" dirty="0"/>
              <a:t>than searching</a:t>
            </a:r>
          </a:p>
        </p:txBody>
      </p:sp>
      <p:sp>
        <p:nvSpPr>
          <p:cNvPr id="3" name="TextBox 2">
            <a:extLst>
              <a:ext uri="{FF2B5EF4-FFF2-40B4-BE49-F238E27FC236}">
                <a16:creationId xmlns:a16="http://schemas.microsoft.com/office/drawing/2014/main" id="{46FF285D-AA48-6F95-4E84-C23D6D106553}"/>
              </a:ext>
            </a:extLst>
          </p:cNvPr>
          <p:cNvSpPr txBox="1"/>
          <p:nvPr/>
        </p:nvSpPr>
        <p:spPr>
          <a:xfrm>
            <a:off x="3048491" y="5432244"/>
            <a:ext cx="6098191" cy="461665"/>
          </a:xfrm>
          <a:prstGeom prst="rect">
            <a:avLst/>
          </a:prstGeom>
          <a:noFill/>
        </p:spPr>
        <p:txBody>
          <a:bodyPr wrap="square">
            <a:spAutoFit/>
          </a:bodyPr>
          <a:lstStyle/>
          <a:p>
            <a:r>
              <a:rPr lang="en-GB" sz="1200" i="1" dirty="0"/>
              <a:t>Improving the Effectiveness and Efficiency of Web-based Search Tasks for Policy Workers, </a:t>
            </a:r>
          </a:p>
          <a:p>
            <a:r>
              <a:rPr lang="en-GB" sz="1200" i="1" dirty="0"/>
              <a:t>           </a:t>
            </a:r>
            <a:r>
              <a:rPr lang="en-GB" sz="1200" dirty="0"/>
              <a:t>Thomas Schoegje, Arjen de Vries, Lynda Hardman, </a:t>
            </a:r>
            <a:r>
              <a:rPr lang="en-GB" sz="1200" dirty="0" err="1"/>
              <a:t>Toine</a:t>
            </a:r>
            <a:r>
              <a:rPr lang="en-GB" sz="1200" dirty="0"/>
              <a:t> Pieters, </a:t>
            </a:r>
            <a:r>
              <a:rPr lang="en-GB" sz="1200" i="1" dirty="0"/>
              <a:t>2023</a:t>
            </a:r>
            <a:endParaRPr lang="en-NL" sz="1200" i="1" dirty="0"/>
          </a:p>
        </p:txBody>
      </p:sp>
    </p:spTree>
    <p:extLst>
      <p:ext uri="{BB962C8B-B14F-4D97-AF65-F5344CB8AC3E}">
        <p14:creationId xmlns:p14="http://schemas.microsoft.com/office/powerpoint/2010/main" val="12171579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317750" y="1196975"/>
            <a:ext cx="7559675" cy="1253617"/>
          </a:xfrm>
        </p:spPr>
        <p:txBody>
          <a:bodyPr anchor="t">
            <a:normAutofit/>
          </a:bodyPr>
          <a:lstStyle/>
          <a:p>
            <a:r>
              <a:rPr lang="nl-NL" dirty="0" err="1"/>
              <a:t>Conclusion</a:t>
            </a:r>
            <a:endParaRPr lang="nl-NL" dirty="0"/>
          </a:p>
        </p:txBody>
      </p:sp>
      <p:sp>
        <p:nvSpPr>
          <p:cNvPr id="10" name="Text Placeholder 2">
            <a:extLst>
              <a:ext uri="{FF2B5EF4-FFF2-40B4-BE49-F238E27FC236}">
                <a16:creationId xmlns:a16="http://schemas.microsoft.com/office/drawing/2014/main" id="{7225677E-AA27-4416-DDBE-6A80C8C2BB4B}"/>
              </a:ext>
            </a:extLst>
          </p:cNvPr>
          <p:cNvSpPr>
            <a:spLocks noGrp="1"/>
          </p:cNvSpPr>
          <p:nvPr>
            <p:ph type="body" sz="quarter" idx="10"/>
          </p:nvPr>
        </p:nvSpPr>
        <p:spPr>
          <a:xfrm>
            <a:off x="1555750" y="2035727"/>
            <a:ext cx="10500783" cy="3443316"/>
          </a:xfrm>
        </p:spPr>
        <p:txBody>
          <a:bodyPr/>
          <a:lstStyle/>
          <a:p>
            <a:r>
              <a:rPr lang="en-US" b="1" dirty="0"/>
              <a:t>Expert search is frequently useful</a:t>
            </a:r>
            <a:br>
              <a:rPr lang="en-US" b="1" dirty="0"/>
            </a:br>
            <a:r>
              <a:rPr lang="en-US" dirty="0"/>
              <a:t>	59% of queries to </a:t>
            </a:r>
            <a:r>
              <a:rPr lang="en-US" dirty="0" err="1"/>
              <a:t>Sharepoint</a:t>
            </a:r>
            <a:r>
              <a:rPr lang="en-US" dirty="0"/>
              <a:t> are about people (</a:t>
            </a:r>
            <a:r>
              <a:rPr lang="en-US" dirty="0" err="1"/>
              <a:t>Lykke</a:t>
            </a:r>
            <a:r>
              <a:rPr lang="en-US" dirty="0"/>
              <a:t> et al. 2022)</a:t>
            </a:r>
          </a:p>
          <a:p>
            <a:r>
              <a:rPr lang="en-US" dirty="0"/>
              <a:t>	Half of policy worker tasks involve finding people (Schoegje et al. 2023)</a:t>
            </a:r>
            <a:endParaRPr lang="en-US" b="1" dirty="0"/>
          </a:p>
          <a:p>
            <a:endParaRPr lang="en-US" b="1" dirty="0"/>
          </a:p>
          <a:p>
            <a:endParaRPr lang="en-US" b="1" dirty="0"/>
          </a:p>
          <a:p>
            <a:r>
              <a:rPr lang="en-US" b="1" dirty="0"/>
              <a:t>Candidate-based search interfaces elicit slow and more effective search </a:t>
            </a:r>
            <a:r>
              <a:rPr lang="en-US" b="1" dirty="0" err="1"/>
              <a:t>behaviour</a:t>
            </a:r>
            <a:endParaRPr lang="en-US" b="1" dirty="0"/>
          </a:p>
          <a:p>
            <a:endParaRPr lang="en-US" b="1" dirty="0"/>
          </a:p>
          <a:p>
            <a:endParaRPr lang="en-US" b="1" dirty="0"/>
          </a:p>
          <a:p>
            <a:endParaRPr lang="en-US" b="1" dirty="0"/>
          </a:p>
          <a:p>
            <a:r>
              <a:rPr lang="en-US" b="1" dirty="0"/>
              <a:t>The system’s design affects how users will perceive and interact with information</a:t>
            </a:r>
          </a:p>
          <a:p>
            <a:r>
              <a:rPr lang="en-US" dirty="0"/>
              <a:t>	Does more effectiveness outweigh the preferences of half the users?</a:t>
            </a:r>
          </a:p>
          <a:p>
            <a:endParaRPr lang="en-US" dirty="0"/>
          </a:p>
          <a:p>
            <a:endParaRPr lang="en-US" b="1" dirty="0"/>
          </a:p>
        </p:txBody>
      </p:sp>
    </p:spTree>
    <p:extLst>
      <p:ext uri="{BB962C8B-B14F-4D97-AF65-F5344CB8AC3E}">
        <p14:creationId xmlns:p14="http://schemas.microsoft.com/office/powerpoint/2010/main" val="13686915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317750" y="1196975"/>
            <a:ext cx="7559675" cy="1253617"/>
          </a:xfrm>
        </p:spPr>
        <p:txBody>
          <a:bodyPr anchor="t">
            <a:normAutofit/>
          </a:bodyPr>
          <a:lstStyle/>
          <a:p>
            <a:r>
              <a:rPr lang="nl-NL" dirty="0" err="1"/>
              <a:t>Conclusion</a:t>
            </a:r>
            <a:endParaRPr lang="nl-NL" dirty="0"/>
          </a:p>
        </p:txBody>
      </p:sp>
      <p:sp>
        <p:nvSpPr>
          <p:cNvPr id="10" name="Text Placeholder 2">
            <a:extLst>
              <a:ext uri="{FF2B5EF4-FFF2-40B4-BE49-F238E27FC236}">
                <a16:creationId xmlns:a16="http://schemas.microsoft.com/office/drawing/2014/main" id="{7225677E-AA27-4416-DDBE-6A80C8C2BB4B}"/>
              </a:ext>
            </a:extLst>
          </p:cNvPr>
          <p:cNvSpPr>
            <a:spLocks noGrp="1"/>
          </p:cNvSpPr>
          <p:nvPr>
            <p:ph type="body" sz="quarter" idx="10"/>
          </p:nvPr>
        </p:nvSpPr>
        <p:spPr>
          <a:xfrm>
            <a:off x="1555750" y="2035727"/>
            <a:ext cx="10500783" cy="3443316"/>
          </a:xfrm>
        </p:spPr>
        <p:txBody>
          <a:bodyPr/>
          <a:lstStyle/>
          <a:p>
            <a:r>
              <a:rPr lang="en-US" b="1" dirty="0"/>
              <a:t>Expert search is frequently useful</a:t>
            </a:r>
            <a:br>
              <a:rPr lang="en-US" b="1" dirty="0"/>
            </a:br>
            <a:r>
              <a:rPr lang="en-US" dirty="0"/>
              <a:t>	59% of queries to </a:t>
            </a:r>
            <a:r>
              <a:rPr lang="en-US" dirty="0" err="1"/>
              <a:t>Sharepoint</a:t>
            </a:r>
            <a:r>
              <a:rPr lang="en-US" dirty="0"/>
              <a:t> are about people (</a:t>
            </a:r>
            <a:r>
              <a:rPr lang="en-US" dirty="0" err="1"/>
              <a:t>Lykke</a:t>
            </a:r>
            <a:r>
              <a:rPr lang="en-US" dirty="0"/>
              <a:t> et al. 2022)</a:t>
            </a:r>
          </a:p>
          <a:p>
            <a:r>
              <a:rPr lang="en-US" dirty="0"/>
              <a:t>	Half of policy worker tasks involve finding people (Schoegje et al. 2023)</a:t>
            </a:r>
            <a:endParaRPr lang="en-US" b="1" dirty="0"/>
          </a:p>
          <a:p>
            <a:endParaRPr lang="en-US" b="1" dirty="0"/>
          </a:p>
          <a:p>
            <a:endParaRPr lang="en-US" b="1" dirty="0"/>
          </a:p>
          <a:p>
            <a:r>
              <a:rPr lang="en-US" b="1" dirty="0"/>
              <a:t>Candidate-based search interfaces elicit slow and more effective search </a:t>
            </a:r>
            <a:r>
              <a:rPr lang="en-US" b="1" dirty="0" err="1"/>
              <a:t>behaviour</a:t>
            </a:r>
            <a:endParaRPr lang="en-US" b="1" dirty="0"/>
          </a:p>
          <a:p>
            <a:endParaRPr lang="en-US" b="1" dirty="0"/>
          </a:p>
          <a:p>
            <a:endParaRPr lang="en-US" dirty="0"/>
          </a:p>
          <a:p>
            <a:endParaRPr lang="en-US" b="1" dirty="0"/>
          </a:p>
        </p:txBody>
      </p:sp>
    </p:spTree>
    <p:extLst>
      <p:ext uri="{BB962C8B-B14F-4D97-AF65-F5344CB8AC3E}">
        <p14:creationId xmlns:p14="http://schemas.microsoft.com/office/powerpoint/2010/main" val="16510451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a:xfrm>
            <a:off x="2317750" y="1196975"/>
            <a:ext cx="7559675" cy="1253617"/>
          </a:xfrm>
        </p:spPr>
        <p:txBody>
          <a:bodyPr anchor="t">
            <a:normAutofit/>
          </a:bodyPr>
          <a:lstStyle/>
          <a:p>
            <a:r>
              <a:rPr lang="nl-NL" dirty="0" err="1"/>
              <a:t>Conclusion</a:t>
            </a:r>
            <a:endParaRPr lang="nl-NL" dirty="0"/>
          </a:p>
        </p:txBody>
      </p:sp>
      <p:sp>
        <p:nvSpPr>
          <p:cNvPr id="10" name="Text Placeholder 2">
            <a:extLst>
              <a:ext uri="{FF2B5EF4-FFF2-40B4-BE49-F238E27FC236}">
                <a16:creationId xmlns:a16="http://schemas.microsoft.com/office/drawing/2014/main" id="{7225677E-AA27-4416-DDBE-6A80C8C2BB4B}"/>
              </a:ext>
            </a:extLst>
          </p:cNvPr>
          <p:cNvSpPr>
            <a:spLocks noGrp="1"/>
          </p:cNvSpPr>
          <p:nvPr>
            <p:ph type="body" sz="quarter" idx="10"/>
          </p:nvPr>
        </p:nvSpPr>
        <p:spPr>
          <a:xfrm>
            <a:off x="1555750" y="2035727"/>
            <a:ext cx="10500783" cy="3443316"/>
          </a:xfrm>
        </p:spPr>
        <p:txBody>
          <a:bodyPr/>
          <a:lstStyle/>
          <a:p>
            <a:r>
              <a:rPr lang="en-US" b="1" dirty="0"/>
              <a:t>Expert search is frequently useful</a:t>
            </a:r>
            <a:br>
              <a:rPr lang="en-US" b="1" dirty="0"/>
            </a:br>
            <a:r>
              <a:rPr lang="en-US" dirty="0"/>
              <a:t>	59% of queries to </a:t>
            </a:r>
            <a:r>
              <a:rPr lang="en-US" dirty="0" err="1"/>
              <a:t>Sharepoint</a:t>
            </a:r>
            <a:r>
              <a:rPr lang="en-US" dirty="0"/>
              <a:t> are about people (</a:t>
            </a:r>
            <a:r>
              <a:rPr lang="en-US" dirty="0" err="1"/>
              <a:t>Lykke</a:t>
            </a:r>
            <a:r>
              <a:rPr lang="en-US" dirty="0"/>
              <a:t> et al. 2022)</a:t>
            </a:r>
          </a:p>
          <a:p>
            <a:r>
              <a:rPr lang="en-US" dirty="0"/>
              <a:t>	Half of policy worker tasks involve finding people (Schoegje et al. 2023)</a:t>
            </a:r>
            <a:endParaRPr lang="en-US" b="1" dirty="0"/>
          </a:p>
          <a:p>
            <a:endParaRPr lang="en-US" b="1" dirty="0"/>
          </a:p>
          <a:p>
            <a:endParaRPr lang="en-US" b="1" dirty="0"/>
          </a:p>
          <a:p>
            <a:r>
              <a:rPr lang="en-US" b="1" dirty="0"/>
              <a:t>Candidate-based search interfaces elicit slow and more effective search </a:t>
            </a:r>
            <a:r>
              <a:rPr lang="en-US" b="1" dirty="0" err="1"/>
              <a:t>behaviour</a:t>
            </a:r>
            <a:endParaRPr lang="en-US" b="1" dirty="0"/>
          </a:p>
          <a:p>
            <a:endParaRPr lang="en-US" b="1" dirty="0"/>
          </a:p>
          <a:p>
            <a:endParaRPr lang="en-US" b="1" dirty="0"/>
          </a:p>
          <a:p>
            <a:endParaRPr lang="en-US" b="1" dirty="0"/>
          </a:p>
          <a:p>
            <a:r>
              <a:rPr lang="en-US" b="1" dirty="0"/>
              <a:t>The system’s design affects how users will perceive and interact with information</a:t>
            </a:r>
          </a:p>
          <a:p>
            <a:r>
              <a:rPr lang="en-US" dirty="0"/>
              <a:t>	Does more effectiveness outweigh the preferences of half the users?</a:t>
            </a:r>
          </a:p>
          <a:p>
            <a:endParaRPr lang="en-US" dirty="0"/>
          </a:p>
          <a:p>
            <a:endParaRPr lang="en-US" b="1" dirty="0"/>
          </a:p>
        </p:txBody>
      </p:sp>
    </p:spTree>
    <p:extLst>
      <p:ext uri="{BB962C8B-B14F-4D97-AF65-F5344CB8AC3E}">
        <p14:creationId xmlns:p14="http://schemas.microsoft.com/office/powerpoint/2010/main" val="4221815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73B17378-A5D3-7342-ACD2-5338F1F74A70}"/>
              </a:ext>
            </a:extLst>
          </p:cNvPr>
          <p:cNvSpPr>
            <a:spLocks noGrp="1"/>
          </p:cNvSpPr>
          <p:nvPr>
            <p:ph type="ctrTitle"/>
          </p:nvPr>
        </p:nvSpPr>
        <p:spPr/>
        <p:txBody>
          <a:bodyPr/>
          <a:lstStyle/>
          <a:p>
            <a:r>
              <a:rPr lang="nl-NL" dirty="0" err="1"/>
              <a:t>Conclusion</a:t>
            </a:r>
            <a:endParaRPr lang="nl-NL" dirty="0"/>
          </a:p>
        </p:txBody>
      </p:sp>
      <p:sp>
        <p:nvSpPr>
          <p:cNvPr id="5" name="Tijdelijke aanduiding voor tekst 4">
            <a:extLst>
              <a:ext uri="{FF2B5EF4-FFF2-40B4-BE49-F238E27FC236}">
                <a16:creationId xmlns:a16="http://schemas.microsoft.com/office/drawing/2014/main" id="{CA041C39-4291-0246-A701-9544293D6F59}"/>
              </a:ext>
            </a:extLst>
          </p:cNvPr>
          <p:cNvSpPr>
            <a:spLocks noGrp="1"/>
          </p:cNvSpPr>
          <p:nvPr>
            <p:ph type="body" sz="quarter" idx="10"/>
          </p:nvPr>
        </p:nvSpPr>
        <p:spPr>
          <a:xfrm>
            <a:off x="2285389" y="2137420"/>
            <a:ext cx="8196343" cy="3443316"/>
          </a:xfrm>
        </p:spPr>
        <p:txBody>
          <a:bodyPr/>
          <a:lstStyle/>
          <a:p>
            <a:endParaRPr lang="en-US" b="1" dirty="0"/>
          </a:p>
        </p:txBody>
      </p:sp>
      <p:pic>
        <p:nvPicPr>
          <p:cNvPr id="3" name="Picture 2">
            <a:extLst>
              <a:ext uri="{FF2B5EF4-FFF2-40B4-BE49-F238E27FC236}">
                <a16:creationId xmlns:a16="http://schemas.microsoft.com/office/drawing/2014/main" id="{259A3D91-4540-F226-438B-65EB865617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78937" y="5133861"/>
            <a:ext cx="2796975" cy="152009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Shape&#10;&#10;Description automatically generated with medium confidence">
            <a:extLst>
              <a:ext uri="{FF2B5EF4-FFF2-40B4-BE49-F238E27FC236}">
                <a16:creationId xmlns:a16="http://schemas.microsoft.com/office/drawing/2014/main" id="{B4CCE4D2-369B-91C2-2B3C-1A941D7F2D36}"/>
              </a:ext>
            </a:extLst>
          </p:cNvPr>
          <p:cNvPicPr>
            <a:picLocks noChangeAspect="1"/>
          </p:cNvPicPr>
          <p:nvPr/>
        </p:nvPicPr>
        <p:blipFill>
          <a:blip r:embed="rId4"/>
          <a:stretch>
            <a:fillRect/>
          </a:stretch>
        </p:blipFill>
        <p:spPr>
          <a:xfrm>
            <a:off x="5768713" y="5032418"/>
            <a:ext cx="4108712" cy="1621539"/>
          </a:xfrm>
          <a:prstGeom prst="rect">
            <a:avLst/>
          </a:prstGeom>
        </p:spPr>
      </p:pic>
      <p:sp>
        <p:nvSpPr>
          <p:cNvPr id="8" name="Tijdelijke aanduiding voor tekst 4">
            <a:extLst>
              <a:ext uri="{FF2B5EF4-FFF2-40B4-BE49-F238E27FC236}">
                <a16:creationId xmlns:a16="http://schemas.microsoft.com/office/drawing/2014/main" id="{74930508-ED4E-E0B3-9F9C-389296A758A4}"/>
              </a:ext>
            </a:extLst>
          </p:cNvPr>
          <p:cNvSpPr txBox="1">
            <a:spLocks/>
          </p:cNvSpPr>
          <p:nvPr/>
        </p:nvSpPr>
        <p:spPr>
          <a:xfrm>
            <a:off x="1284229" y="5583899"/>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endParaRPr lang="en-GB" sz="1600" b="1" dirty="0"/>
          </a:p>
          <a:p>
            <a:pPr lvl="0"/>
            <a:r>
              <a:rPr lang="en-GB" sz="1600" b="1" dirty="0"/>
              <a:t>Contact:    t.schoegje@utrecht.nl</a:t>
            </a:r>
            <a:endParaRPr lang="en-GB" sz="1600" dirty="0"/>
          </a:p>
        </p:txBody>
      </p:sp>
    </p:spTree>
    <p:extLst>
      <p:ext uri="{BB962C8B-B14F-4D97-AF65-F5344CB8AC3E}">
        <p14:creationId xmlns:p14="http://schemas.microsoft.com/office/powerpoint/2010/main" val="1009528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81A754-7AD7-3222-805E-904E284C217F}"/>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A9F29DDD-A812-C70C-98D4-6A3139D07885}"/>
              </a:ext>
            </a:extLst>
          </p:cNvPr>
          <p:cNvSpPr>
            <a:spLocks noGrp="1"/>
          </p:cNvSpPr>
          <p:nvPr>
            <p:ph type="ctrTitle"/>
          </p:nvPr>
        </p:nvSpPr>
        <p:spPr>
          <a:xfrm>
            <a:off x="2317750" y="1196975"/>
            <a:ext cx="7559675" cy="1253617"/>
          </a:xfrm>
        </p:spPr>
        <p:txBody>
          <a:bodyPr anchor="t">
            <a:normAutofit/>
          </a:bodyPr>
          <a:lstStyle/>
          <a:p>
            <a:r>
              <a:rPr lang="nl-NL" dirty="0" err="1"/>
              <a:t>Why</a:t>
            </a:r>
            <a:r>
              <a:rPr lang="nl-NL" dirty="0"/>
              <a:t> expert search?</a:t>
            </a:r>
          </a:p>
        </p:txBody>
      </p:sp>
      <p:sp>
        <p:nvSpPr>
          <p:cNvPr id="10" name="Text Placeholder 2">
            <a:extLst>
              <a:ext uri="{FF2B5EF4-FFF2-40B4-BE49-F238E27FC236}">
                <a16:creationId xmlns:a16="http://schemas.microsoft.com/office/drawing/2014/main" id="{71CEE4C7-8D49-8A68-782C-03989A425CC0}"/>
              </a:ext>
            </a:extLst>
          </p:cNvPr>
          <p:cNvSpPr>
            <a:spLocks noGrp="1"/>
          </p:cNvSpPr>
          <p:nvPr>
            <p:ph type="body" sz="quarter" idx="10"/>
          </p:nvPr>
        </p:nvSpPr>
        <p:spPr>
          <a:xfrm>
            <a:off x="2317750" y="2450593"/>
            <a:ext cx="9051290" cy="3443316"/>
          </a:xfrm>
        </p:spPr>
        <p:txBody>
          <a:bodyPr/>
          <a:lstStyle/>
          <a:p>
            <a:pPr marL="342900" indent="-342900">
              <a:buFont typeface="Arial" panose="020B0604020202020204" pitchFamily="34" charset="0"/>
              <a:buChar char="•"/>
            </a:pPr>
            <a:r>
              <a:rPr lang="en-GB" dirty="0"/>
              <a:t>The expert </a:t>
            </a:r>
            <a:r>
              <a:rPr lang="en-GB" b="1" dirty="0"/>
              <a:t>knows the relevant documents</a:t>
            </a:r>
            <a:endParaRPr lang="en-GB" dirty="0"/>
          </a:p>
          <a:p>
            <a:pPr marL="342900" indent="-342900">
              <a:buFont typeface="Arial" panose="020B0604020202020204" pitchFamily="34" charset="0"/>
              <a:buChar char="•"/>
            </a:pPr>
            <a:r>
              <a:rPr lang="en-GB" dirty="0"/>
              <a:t>The expert can </a:t>
            </a:r>
            <a:r>
              <a:rPr lang="en-GB" b="1" dirty="0"/>
              <a:t>contextualise data</a:t>
            </a:r>
          </a:p>
          <a:p>
            <a:pPr marL="342900" indent="-342900">
              <a:buFont typeface="Arial" panose="020B0604020202020204" pitchFamily="34" charset="0"/>
              <a:buChar char="•"/>
            </a:pPr>
            <a:r>
              <a:rPr lang="en-GB" dirty="0"/>
              <a:t>The expert can </a:t>
            </a:r>
            <a:r>
              <a:rPr lang="en-GB" b="1" dirty="0"/>
              <a:t>give advice</a:t>
            </a:r>
            <a:endParaRPr lang="en-GB" dirty="0"/>
          </a:p>
          <a:p>
            <a:pPr marL="342900" indent="-342900">
              <a:buFont typeface="Arial" panose="020B0604020202020204" pitchFamily="34" charset="0"/>
              <a:buChar char="•"/>
            </a:pPr>
            <a:r>
              <a:rPr lang="en-GB" dirty="0"/>
              <a:t>The expert can help </a:t>
            </a:r>
            <a:r>
              <a:rPr lang="en-GB" b="1" dirty="0"/>
              <a:t>avoid redundant work</a:t>
            </a:r>
            <a:endParaRPr lang="en-GB" dirty="0"/>
          </a:p>
          <a:p>
            <a:pPr marL="342900" indent="-342900">
              <a:buFont typeface="Arial" panose="020B0604020202020204" pitchFamily="34" charset="0"/>
              <a:buChar char="•"/>
            </a:pPr>
            <a:r>
              <a:rPr lang="en-GB" b="1" dirty="0"/>
              <a:t>Faster </a:t>
            </a:r>
            <a:r>
              <a:rPr lang="en-GB" dirty="0"/>
              <a:t>than searching</a:t>
            </a:r>
          </a:p>
          <a:p>
            <a:pPr marL="342900" indent="-342900">
              <a:buFont typeface="Arial" panose="020B0604020202020204" pitchFamily="34" charset="0"/>
              <a:buChar char="•"/>
            </a:pPr>
            <a:endParaRPr lang="en-GB" dirty="0"/>
          </a:p>
          <a:p>
            <a:r>
              <a:rPr lang="en-GB" dirty="0"/>
              <a:t>More complex tasks    more likely to look for expertise</a:t>
            </a:r>
          </a:p>
        </p:txBody>
      </p:sp>
      <p:sp>
        <p:nvSpPr>
          <p:cNvPr id="3" name="TextBox 2">
            <a:extLst>
              <a:ext uri="{FF2B5EF4-FFF2-40B4-BE49-F238E27FC236}">
                <a16:creationId xmlns:a16="http://schemas.microsoft.com/office/drawing/2014/main" id="{D6ECD5D0-266B-E16D-C4B1-27AA93AAD2E3}"/>
              </a:ext>
            </a:extLst>
          </p:cNvPr>
          <p:cNvSpPr txBox="1"/>
          <p:nvPr/>
        </p:nvSpPr>
        <p:spPr>
          <a:xfrm>
            <a:off x="3048491" y="5432244"/>
            <a:ext cx="6098191" cy="461665"/>
          </a:xfrm>
          <a:prstGeom prst="rect">
            <a:avLst/>
          </a:prstGeom>
          <a:noFill/>
        </p:spPr>
        <p:txBody>
          <a:bodyPr wrap="square">
            <a:spAutoFit/>
          </a:bodyPr>
          <a:lstStyle/>
          <a:p>
            <a:r>
              <a:rPr lang="en-GB" sz="1200" i="1" dirty="0"/>
              <a:t>Improving the Effectiveness and Efficiency of Web-based Search Tasks for Policy Workers, </a:t>
            </a:r>
          </a:p>
          <a:p>
            <a:r>
              <a:rPr lang="en-GB" sz="1200" i="1" dirty="0"/>
              <a:t>           </a:t>
            </a:r>
            <a:r>
              <a:rPr lang="en-GB" sz="1200" dirty="0"/>
              <a:t>Thomas Schoegje, Arjen de Vries, Lynda Hardman, </a:t>
            </a:r>
            <a:r>
              <a:rPr lang="en-GB" sz="1200" dirty="0" err="1"/>
              <a:t>Toine</a:t>
            </a:r>
            <a:r>
              <a:rPr lang="en-GB" sz="1200" dirty="0"/>
              <a:t> Pieters, </a:t>
            </a:r>
            <a:r>
              <a:rPr lang="en-GB" sz="1200" i="1" dirty="0"/>
              <a:t>2023</a:t>
            </a:r>
            <a:endParaRPr lang="en-NL" sz="1200" i="1" dirty="0"/>
          </a:p>
        </p:txBody>
      </p:sp>
      <p:cxnSp>
        <p:nvCxnSpPr>
          <p:cNvPr id="6" name="Straight Arrow Connector 5">
            <a:extLst>
              <a:ext uri="{FF2B5EF4-FFF2-40B4-BE49-F238E27FC236}">
                <a16:creationId xmlns:a16="http://schemas.microsoft.com/office/drawing/2014/main" id="{C6811D2C-5008-C61A-DD41-D933A5B340B9}"/>
              </a:ext>
            </a:extLst>
          </p:cNvPr>
          <p:cNvCxnSpPr/>
          <p:nvPr/>
        </p:nvCxnSpPr>
        <p:spPr>
          <a:xfrm>
            <a:off x="4960620" y="4892040"/>
            <a:ext cx="18288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5470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C7C06D-964A-C0ED-3C66-B8840B14ECC2}"/>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9690DFB1-EB4C-F6B5-A959-BA40127186DF}"/>
              </a:ext>
            </a:extLst>
          </p:cNvPr>
          <p:cNvSpPr>
            <a:spLocks noGrp="1"/>
          </p:cNvSpPr>
          <p:nvPr>
            <p:ph type="ctrTitle"/>
          </p:nvPr>
        </p:nvSpPr>
        <p:spPr>
          <a:xfrm>
            <a:off x="2317750" y="1196975"/>
            <a:ext cx="7559675" cy="1253617"/>
          </a:xfrm>
        </p:spPr>
        <p:txBody>
          <a:bodyPr anchor="t">
            <a:normAutofit/>
          </a:bodyPr>
          <a:lstStyle/>
          <a:p>
            <a:r>
              <a:rPr lang="nl-NL" dirty="0" err="1"/>
              <a:t>Overview</a:t>
            </a:r>
            <a:endParaRPr lang="nl-NL" dirty="0"/>
          </a:p>
        </p:txBody>
      </p:sp>
      <p:sp>
        <p:nvSpPr>
          <p:cNvPr id="10" name="Text Placeholder 2">
            <a:extLst>
              <a:ext uri="{FF2B5EF4-FFF2-40B4-BE49-F238E27FC236}">
                <a16:creationId xmlns:a16="http://schemas.microsoft.com/office/drawing/2014/main" id="{9B162E11-B9D0-8678-7531-66C760ACA511}"/>
              </a:ext>
            </a:extLst>
          </p:cNvPr>
          <p:cNvSpPr>
            <a:spLocks noGrp="1"/>
          </p:cNvSpPr>
          <p:nvPr>
            <p:ph type="body" sz="quarter" idx="10"/>
          </p:nvPr>
        </p:nvSpPr>
        <p:spPr>
          <a:xfrm>
            <a:off x="2317750" y="2450593"/>
            <a:ext cx="7559675" cy="3443316"/>
          </a:xfrm>
        </p:spPr>
        <p:txBody>
          <a:bodyPr/>
          <a:lstStyle/>
          <a:p>
            <a:pPr marL="342900" indent="-342900">
              <a:buFont typeface="Arial" panose="020B0604020202020204" pitchFamily="34" charset="0"/>
              <a:buChar char="•"/>
            </a:pPr>
            <a:r>
              <a:rPr lang="en-US" dirty="0"/>
              <a:t>Why expert search?</a:t>
            </a:r>
          </a:p>
          <a:p>
            <a:pPr marL="342900" indent="-342900">
              <a:buFont typeface="Arial" panose="020B0604020202020204" pitchFamily="34" charset="0"/>
              <a:buChar char="•"/>
            </a:pPr>
            <a:r>
              <a:rPr lang="en-US" b="1" dirty="0"/>
              <a:t>How to (improve) search for experts?</a:t>
            </a:r>
            <a:endParaRPr lang="en-US" dirty="0"/>
          </a:p>
          <a:p>
            <a:pPr marL="342900" indent="-342900">
              <a:buFont typeface="Arial" panose="020B0604020202020204" pitchFamily="34" charset="0"/>
              <a:buChar char="•"/>
            </a:pPr>
            <a:r>
              <a:rPr lang="en-US" dirty="0"/>
              <a:t>Approach</a:t>
            </a:r>
          </a:p>
          <a:p>
            <a:pPr marL="342900" indent="-342900">
              <a:buFont typeface="Arial" panose="020B0604020202020204" pitchFamily="34" charset="0"/>
              <a:buChar char="•"/>
            </a:pPr>
            <a:r>
              <a:rPr lang="en-US" dirty="0"/>
              <a:t>Qualitative study</a:t>
            </a:r>
          </a:p>
          <a:p>
            <a:pPr marL="342900" indent="-342900">
              <a:buFont typeface="Arial" panose="020B0604020202020204" pitchFamily="34" charset="0"/>
              <a:buChar char="•"/>
            </a:pPr>
            <a:r>
              <a:rPr lang="en-US" dirty="0"/>
              <a:t>Quantitative study</a:t>
            </a:r>
          </a:p>
          <a:p>
            <a:pPr marL="342900" indent="-342900">
              <a:buFont typeface="Arial" panose="020B0604020202020204" pitchFamily="34" charset="0"/>
              <a:buChar char="•"/>
            </a:pPr>
            <a:r>
              <a:rPr lang="en-US" dirty="0"/>
              <a:t>Conclusion</a:t>
            </a:r>
          </a:p>
        </p:txBody>
      </p:sp>
    </p:spTree>
    <p:extLst>
      <p:ext uri="{BB962C8B-B14F-4D97-AF65-F5344CB8AC3E}">
        <p14:creationId xmlns:p14="http://schemas.microsoft.com/office/powerpoint/2010/main" val="3424934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D96657-82E5-1EE0-FB5E-50BA56D600BC}"/>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9D471415-F3D5-63D0-D8EE-4D95E60992D1}"/>
              </a:ext>
            </a:extLst>
          </p:cNvPr>
          <p:cNvSpPr>
            <a:spLocks noGrp="1"/>
          </p:cNvSpPr>
          <p:nvPr>
            <p:ph type="ctrTitle"/>
          </p:nvPr>
        </p:nvSpPr>
        <p:spPr>
          <a:xfrm>
            <a:off x="2317750" y="1196975"/>
            <a:ext cx="7559675" cy="1253617"/>
          </a:xfrm>
        </p:spPr>
        <p:txBody>
          <a:bodyPr anchor="t">
            <a:normAutofit/>
          </a:bodyPr>
          <a:lstStyle/>
          <a:p>
            <a:r>
              <a:rPr lang="nl-NL" dirty="0"/>
              <a:t>How </a:t>
            </a:r>
            <a:r>
              <a:rPr lang="nl-NL" dirty="0" err="1"/>
              <a:t>to</a:t>
            </a:r>
            <a:r>
              <a:rPr lang="nl-NL" dirty="0"/>
              <a:t> search experts?</a:t>
            </a:r>
          </a:p>
        </p:txBody>
      </p:sp>
      <p:sp>
        <p:nvSpPr>
          <p:cNvPr id="10" name="Text Placeholder 2">
            <a:extLst>
              <a:ext uri="{FF2B5EF4-FFF2-40B4-BE49-F238E27FC236}">
                <a16:creationId xmlns:a16="http://schemas.microsoft.com/office/drawing/2014/main" id="{1BD969CA-7F56-CF6A-4BF3-90599F6B342B}"/>
              </a:ext>
            </a:extLst>
          </p:cNvPr>
          <p:cNvSpPr>
            <a:spLocks noGrp="1"/>
          </p:cNvSpPr>
          <p:nvPr>
            <p:ph type="body" sz="quarter" idx="10"/>
          </p:nvPr>
        </p:nvSpPr>
        <p:spPr>
          <a:xfrm>
            <a:off x="2317750" y="2450593"/>
            <a:ext cx="7559675" cy="3443316"/>
          </a:xfrm>
        </p:spPr>
        <p:txBody>
          <a:bodyPr/>
          <a:lstStyle/>
          <a:p>
            <a:endParaRPr lang="en-US" dirty="0"/>
          </a:p>
          <a:p>
            <a:endParaRPr lang="en-US" dirty="0"/>
          </a:p>
          <a:p>
            <a:r>
              <a:rPr lang="en-US" dirty="0"/>
              <a:t>Model expertise       Rank experts       Present results</a:t>
            </a:r>
          </a:p>
        </p:txBody>
      </p:sp>
      <p:cxnSp>
        <p:nvCxnSpPr>
          <p:cNvPr id="3" name="Straight Arrow Connector 2">
            <a:extLst>
              <a:ext uri="{FF2B5EF4-FFF2-40B4-BE49-F238E27FC236}">
                <a16:creationId xmlns:a16="http://schemas.microsoft.com/office/drawing/2014/main" id="{32A7A51F-37CE-2C9D-A423-1E7A20D10839}"/>
              </a:ext>
            </a:extLst>
          </p:cNvPr>
          <p:cNvCxnSpPr/>
          <p:nvPr/>
        </p:nvCxnSpPr>
        <p:spPr>
          <a:xfrm>
            <a:off x="456438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BA068CCC-2C52-29E5-6357-EE1791408B6F}"/>
              </a:ext>
            </a:extLst>
          </p:cNvPr>
          <p:cNvCxnSpPr/>
          <p:nvPr/>
        </p:nvCxnSpPr>
        <p:spPr>
          <a:xfrm>
            <a:off x="669036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2514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68D505-E3C0-E17F-BBF6-175BE39BAC4B}"/>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BD476980-15FB-5A42-D93D-B96A03BFE92E}"/>
              </a:ext>
            </a:extLst>
          </p:cNvPr>
          <p:cNvSpPr>
            <a:spLocks noGrp="1"/>
          </p:cNvSpPr>
          <p:nvPr>
            <p:ph type="ctrTitle"/>
          </p:nvPr>
        </p:nvSpPr>
        <p:spPr>
          <a:xfrm>
            <a:off x="2317750" y="1196975"/>
            <a:ext cx="7559675" cy="1253617"/>
          </a:xfrm>
        </p:spPr>
        <p:txBody>
          <a:bodyPr anchor="t">
            <a:normAutofit/>
          </a:bodyPr>
          <a:lstStyle/>
          <a:p>
            <a:r>
              <a:rPr lang="nl-NL" dirty="0"/>
              <a:t>How </a:t>
            </a:r>
            <a:r>
              <a:rPr lang="nl-NL" dirty="0" err="1"/>
              <a:t>to</a:t>
            </a:r>
            <a:r>
              <a:rPr lang="nl-NL" dirty="0"/>
              <a:t> search experts?</a:t>
            </a:r>
          </a:p>
        </p:txBody>
      </p:sp>
      <p:sp>
        <p:nvSpPr>
          <p:cNvPr id="10" name="Text Placeholder 2">
            <a:extLst>
              <a:ext uri="{FF2B5EF4-FFF2-40B4-BE49-F238E27FC236}">
                <a16:creationId xmlns:a16="http://schemas.microsoft.com/office/drawing/2014/main" id="{5BFC3B7A-6B35-CE63-B23E-F992AD900D62}"/>
              </a:ext>
            </a:extLst>
          </p:cNvPr>
          <p:cNvSpPr>
            <a:spLocks noGrp="1"/>
          </p:cNvSpPr>
          <p:nvPr>
            <p:ph type="body" sz="quarter" idx="10"/>
          </p:nvPr>
        </p:nvSpPr>
        <p:spPr>
          <a:xfrm>
            <a:off x="2317750" y="2450593"/>
            <a:ext cx="7559675" cy="3443316"/>
          </a:xfrm>
        </p:spPr>
        <p:txBody>
          <a:bodyPr/>
          <a:lstStyle/>
          <a:p>
            <a:endParaRPr lang="en-US" dirty="0"/>
          </a:p>
          <a:p>
            <a:endParaRPr lang="en-US" dirty="0"/>
          </a:p>
          <a:p>
            <a:r>
              <a:rPr lang="en-US" dirty="0"/>
              <a:t>Model expertise       Rank experts       Present results</a:t>
            </a:r>
          </a:p>
        </p:txBody>
      </p:sp>
      <p:cxnSp>
        <p:nvCxnSpPr>
          <p:cNvPr id="3" name="Straight Arrow Connector 2">
            <a:extLst>
              <a:ext uri="{FF2B5EF4-FFF2-40B4-BE49-F238E27FC236}">
                <a16:creationId xmlns:a16="http://schemas.microsoft.com/office/drawing/2014/main" id="{E4605C46-D242-7009-BD94-2AA8B1A3F891}"/>
              </a:ext>
            </a:extLst>
          </p:cNvPr>
          <p:cNvCxnSpPr/>
          <p:nvPr/>
        </p:nvCxnSpPr>
        <p:spPr>
          <a:xfrm>
            <a:off x="456438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7254C8CE-B30A-468E-F0EE-52089C9F2D36}"/>
              </a:ext>
            </a:extLst>
          </p:cNvPr>
          <p:cNvCxnSpPr/>
          <p:nvPr/>
        </p:nvCxnSpPr>
        <p:spPr>
          <a:xfrm>
            <a:off x="669036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 name="Picture 6" descr="A picture containing text, screenshot, font, diagram&#10;&#10;Description automatically generated">
            <a:extLst>
              <a:ext uri="{FF2B5EF4-FFF2-40B4-BE49-F238E27FC236}">
                <a16:creationId xmlns:a16="http://schemas.microsoft.com/office/drawing/2014/main" id="{A51F0714-D45E-2D11-5552-DE5E517CF430}"/>
              </a:ext>
            </a:extLst>
          </p:cNvPr>
          <p:cNvPicPr>
            <a:picLocks noChangeAspect="1"/>
          </p:cNvPicPr>
          <p:nvPr/>
        </p:nvPicPr>
        <p:blipFill rotWithShape="1">
          <a:blip r:embed="rId3"/>
          <a:srcRect t="19566" r="93252" b="47490"/>
          <a:stretch/>
        </p:blipFill>
        <p:spPr>
          <a:xfrm>
            <a:off x="3803476" y="4619088"/>
            <a:ext cx="362094" cy="704072"/>
          </a:xfrm>
          <a:prstGeom prst="rect">
            <a:avLst/>
          </a:prstGeom>
        </p:spPr>
      </p:pic>
      <p:pic>
        <p:nvPicPr>
          <p:cNvPr id="8" name="Picture 7" descr="A picture containing text, screenshot, font, diagram&#10;&#10;Description automatically generated">
            <a:extLst>
              <a:ext uri="{FF2B5EF4-FFF2-40B4-BE49-F238E27FC236}">
                <a16:creationId xmlns:a16="http://schemas.microsoft.com/office/drawing/2014/main" id="{9A065431-9BD5-0A33-1C88-8733E252170E}"/>
              </a:ext>
            </a:extLst>
          </p:cNvPr>
          <p:cNvPicPr>
            <a:picLocks noChangeAspect="1"/>
          </p:cNvPicPr>
          <p:nvPr/>
        </p:nvPicPr>
        <p:blipFill rotWithShape="1">
          <a:blip r:embed="rId3"/>
          <a:srcRect t="69923" r="93252"/>
          <a:stretch/>
        </p:blipFill>
        <p:spPr>
          <a:xfrm>
            <a:off x="3441382" y="4433514"/>
            <a:ext cx="362094" cy="642797"/>
          </a:xfrm>
          <a:prstGeom prst="rect">
            <a:avLst/>
          </a:prstGeom>
        </p:spPr>
      </p:pic>
      <p:pic>
        <p:nvPicPr>
          <p:cNvPr id="12" name="Picture 11" descr="A picture containing text, screenshot, font, diagram&#10;&#10;Description automatically generated">
            <a:extLst>
              <a:ext uri="{FF2B5EF4-FFF2-40B4-BE49-F238E27FC236}">
                <a16:creationId xmlns:a16="http://schemas.microsoft.com/office/drawing/2014/main" id="{84AC73A2-44AA-E1BC-7986-F646D23A389A}"/>
              </a:ext>
            </a:extLst>
          </p:cNvPr>
          <p:cNvPicPr>
            <a:picLocks noChangeAspect="1"/>
          </p:cNvPicPr>
          <p:nvPr/>
        </p:nvPicPr>
        <p:blipFill rotWithShape="1">
          <a:blip r:embed="rId3"/>
          <a:srcRect l="74607" t="16428" r="20769" b="49528"/>
          <a:stretch/>
        </p:blipFill>
        <p:spPr>
          <a:xfrm flipH="1">
            <a:off x="2123995" y="4619088"/>
            <a:ext cx="321486" cy="942774"/>
          </a:xfrm>
          <a:prstGeom prst="rect">
            <a:avLst/>
          </a:prstGeom>
        </p:spPr>
      </p:pic>
      <p:pic>
        <p:nvPicPr>
          <p:cNvPr id="11" name="Picture 10" descr="A picture containing text, screenshot, font, diagram&#10;&#10;Description automatically generated">
            <a:extLst>
              <a:ext uri="{FF2B5EF4-FFF2-40B4-BE49-F238E27FC236}">
                <a16:creationId xmlns:a16="http://schemas.microsoft.com/office/drawing/2014/main" id="{092E60C1-D796-EFE7-20A2-A98A515012CC}"/>
              </a:ext>
            </a:extLst>
          </p:cNvPr>
          <p:cNvPicPr>
            <a:picLocks noChangeAspect="1"/>
          </p:cNvPicPr>
          <p:nvPr/>
        </p:nvPicPr>
        <p:blipFill rotWithShape="1">
          <a:blip r:embed="rId3"/>
          <a:srcRect l="74607" t="49998" r="20769"/>
          <a:stretch/>
        </p:blipFill>
        <p:spPr>
          <a:xfrm flipH="1">
            <a:off x="2432869" y="4276291"/>
            <a:ext cx="321486" cy="1384734"/>
          </a:xfrm>
          <a:prstGeom prst="rect">
            <a:avLst/>
          </a:prstGeom>
        </p:spPr>
      </p:pic>
    </p:spTree>
    <p:extLst>
      <p:ext uri="{BB962C8B-B14F-4D97-AF65-F5344CB8AC3E}">
        <p14:creationId xmlns:p14="http://schemas.microsoft.com/office/powerpoint/2010/main" val="8895445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1644AB-7CF4-B060-2787-31FCC398DD2E}"/>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C57217A2-1E6C-A496-1602-D673136E1E3E}"/>
              </a:ext>
            </a:extLst>
          </p:cNvPr>
          <p:cNvSpPr>
            <a:spLocks noGrp="1"/>
          </p:cNvSpPr>
          <p:nvPr>
            <p:ph type="ctrTitle"/>
          </p:nvPr>
        </p:nvSpPr>
        <p:spPr>
          <a:xfrm>
            <a:off x="2317750" y="1196975"/>
            <a:ext cx="7559675" cy="1253617"/>
          </a:xfrm>
        </p:spPr>
        <p:txBody>
          <a:bodyPr anchor="t">
            <a:normAutofit/>
          </a:bodyPr>
          <a:lstStyle/>
          <a:p>
            <a:r>
              <a:rPr lang="nl-NL" dirty="0"/>
              <a:t>How </a:t>
            </a:r>
            <a:r>
              <a:rPr lang="nl-NL" dirty="0" err="1"/>
              <a:t>to</a:t>
            </a:r>
            <a:r>
              <a:rPr lang="nl-NL" dirty="0"/>
              <a:t> search experts?</a:t>
            </a:r>
          </a:p>
        </p:txBody>
      </p:sp>
      <p:sp>
        <p:nvSpPr>
          <p:cNvPr id="10" name="Text Placeholder 2">
            <a:extLst>
              <a:ext uri="{FF2B5EF4-FFF2-40B4-BE49-F238E27FC236}">
                <a16:creationId xmlns:a16="http://schemas.microsoft.com/office/drawing/2014/main" id="{05CFDC2B-F468-2F33-C1BC-337428FFE1BB}"/>
              </a:ext>
            </a:extLst>
          </p:cNvPr>
          <p:cNvSpPr>
            <a:spLocks noGrp="1"/>
          </p:cNvSpPr>
          <p:nvPr>
            <p:ph type="body" sz="quarter" idx="10"/>
          </p:nvPr>
        </p:nvSpPr>
        <p:spPr>
          <a:xfrm>
            <a:off x="2317750" y="2450593"/>
            <a:ext cx="7559675" cy="3443316"/>
          </a:xfrm>
        </p:spPr>
        <p:txBody>
          <a:bodyPr/>
          <a:lstStyle/>
          <a:p>
            <a:endParaRPr lang="en-US" dirty="0"/>
          </a:p>
          <a:p>
            <a:endParaRPr lang="en-US" dirty="0"/>
          </a:p>
          <a:p>
            <a:r>
              <a:rPr lang="en-US" dirty="0"/>
              <a:t>Model expertise       Rank experts       Present results</a:t>
            </a:r>
          </a:p>
        </p:txBody>
      </p:sp>
      <p:cxnSp>
        <p:nvCxnSpPr>
          <p:cNvPr id="3" name="Straight Arrow Connector 2">
            <a:extLst>
              <a:ext uri="{FF2B5EF4-FFF2-40B4-BE49-F238E27FC236}">
                <a16:creationId xmlns:a16="http://schemas.microsoft.com/office/drawing/2014/main" id="{12897571-F069-3644-F8C6-E43F680ACBF6}"/>
              </a:ext>
            </a:extLst>
          </p:cNvPr>
          <p:cNvCxnSpPr/>
          <p:nvPr/>
        </p:nvCxnSpPr>
        <p:spPr>
          <a:xfrm>
            <a:off x="456438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AB64C51B-5BED-6B40-2F6D-37A7AB3E5964}"/>
              </a:ext>
            </a:extLst>
          </p:cNvPr>
          <p:cNvCxnSpPr/>
          <p:nvPr/>
        </p:nvCxnSpPr>
        <p:spPr>
          <a:xfrm>
            <a:off x="669036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 name="Picture 6" descr="A picture containing text, screenshot, font, diagram&#10;&#10;Description automatically generated">
            <a:extLst>
              <a:ext uri="{FF2B5EF4-FFF2-40B4-BE49-F238E27FC236}">
                <a16:creationId xmlns:a16="http://schemas.microsoft.com/office/drawing/2014/main" id="{14670B04-4605-90C7-8561-0F5B0BC69376}"/>
              </a:ext>
            </a:extLst>
          </p:cNvPr>
          <p:cNvPicPr>
            <a:picLocks noChangeAspect="1"/>
          </p:cNvPicPr>
          <p:nvPr/>
        </p:nvPicPr>
        <p:blipFill rotWithShape="1">
          <a:blip r:embed="rId3"/>
          <a:srcRect t="19566" r="93252" b="47490"/>
          <a:stretch/>
        </p:blipFill>
        <p:spPr>
          <a:xfrm>
            <a:off x="3803476" y="4619088"/>
            <a:ext cx="362094" cy="704072"/>
          </a:xfrm>
          <a:prstGeom prst="rect">
            <a:avLst/>
          </a:prstGeom>
        </p:spPr>
      </p:pic>
      <p:pic>
        <p:nvPicPr>
          <p:cNvPr id="8" name="Picture 7" descr="A picture containing text, screenshot, font, diagram&#10;&#10;Description automatically generated">
            <a:extLst>
              <a:ext uri="{FF2B5EF4-FFF2-40B4-BE49-F238E27FC236}">
                <a16:creationId xmlns:a16="http://schemas.microsoft.com/office/drawing/2014/main" id="{9FCB55ED-05D6-19AB-C828-4B96EA55A9DF}"/>
              </a:ext>
            </a:extLst>
          </p:cNvPr>
          <p:cNvPicPr>
            <a:picLocks noChangeAspect="1"/>
          </p:cNvPicPr>
          <p:nvPr/>
        </p:nvPicPr>
        <p:blipFill rotWithShape="1">
          <a:blip r:embed="rId3"/>
          <a:srcRect t="69923" r="93252"/>
          <a:stretch/>
        </p:blipFill>
        <p:spPr>
          <a:xfrm>
            <a:off x="3441382" y="4433514"/>
            <a:ext cx="362094" cy="642797"/>
          </a:xfrm>
          <a:prstGeom prst="rect">
            <a:avLst/>
          </a:prstGeom>
        </p:spPr>
      </p:pic>
      <p:pic>
        <p:nvPicPr>
          <p:cNvPr id="12" name="Picture 11" descr="A picture containing text, screenshot, font, diagram&#10;&#10;Description automatically generated">
            <a:extLst>
              <a:ext uri="{FF2B5EF4-FFF2-40B4-BE49-F238E27FC236}">
                <a16:creationId xmlns:a16="http://schemas.microsoft.com/office/drawing/2014/main" id="{11FF9D4D-F4E9-F237-7EF2-D0A24075BD78}"/>
              </a:ext>
            </a:extLst>
          </p:cNvPr>
          <p:cNvPicPr>
            <a:picLocks noChangeAspect="1"/>
          </p:cNvPicPr>
          <p:nvPr/>
        </p:nvPicPr>
        <p:blipFill rotWithShape="1">
          <a:blip r:embed="rId3"/>
          <a:srcRect l="74607" t="16428" r="20769" b="49528"/>
          <a:stretch/>
        </p:blipFill>
        <p:spPr>
          <a:xfrm flipH="1">
            <a:off x="2123995" y="4619088"/>
            <a:ext cx="321486" cy="942774"/>
          </a:xfrm>
          <a:prstGeom prst="rect">
            <a:avLst/>
          </a:prstGeom>
        </p:spPr>
      </p:pic>
      <p:pic>
        <p:nvPicPr>
          <p:cNvPr id="11" name="Picture 10" descr="A picture containing text, screenshot, font, diagram&#10;&#10;Description automatically generated">
            <a:extLst>
              <a:ext uri="{FF2B5EF4-FFF2-40B4-BE49-F238E27FC236}">
                <a16:creationId xmlns:a16="http://schemas.microsoft.com/office/drawing/2014/main" id="{4D8C1D90-59A7-24BA-A24C-DCF3618FFB14}"/>
              </a:ext>
            </a:extLst>
          </p:cNvPr>
          <p:cNvPicPr>
            <a:picLocks noChangeAspect="1"/>
          </p:cNvPicPr>
          <p:nvPr/>
        </p:nvPicPr>
        <p:blipFill rotWithShape="1">
          <a:blip r:embed="rId3"/>
          <a:srcRect l="74607" t="49998" r="20769"/>
          <a:stretch/>
        </p:blipFill>
        <p:spPr>
          <a:xfrm flipH="1">
            <a:off x="2432869" y="4276291"/>
            <a:ext cx="321486" cy="1384734"/>
          </a:xfrm>
          <a:prstGeom prst="rect">
            <a:avLst/>
          </a:prstGeom>
        </p:spPr>
      </p:pic>
      <p:pic>
        <p:nvPicPr>
          <p:cNvPr id="6" name="Picture 5" descr="A picture containing text, screenshot, font, diagram&#10;&#10;Description automatically generated">
            <a:extLst>
              <a:ext uri="{FF2B5EF4-FFF2-40B4-BE49-F238E27FC236}">
                <a16:creationId xmlns:a16="http://schemas.microsoft.com/office/drawing/2014/main" id="{9D6549E5-D02F-E0F8-FD6C-C0FFE9BB7DF5}"/>
              </a:ext>
            </a:extLst>
          </p:cNvPr>
          <p:cNvPicPr>
            <a:picLocks noChangeAspect="1"/>
          </p:cNvPicPr>
          <p:nvPr/>
        </p:nvPicPr>
        <p:blipFill rotWithShape="1">
          <a:blip r:embed="rId3"/>
          <a:srcRect l="71983" t="15645" r="20706" b="33434"/>
          <a:stretch/>
        </p:blipFill>
        <p:spPr>
          <a:xfrm>
            <a:off x="5384883" y="4278945"/>
            <a:ext cx="585019" cy="1623060"/>
          </a:xfrm>
          <a:prstGeom prst="rect">
            <a:avLst/>
          </a:prstGeom>
        </p:spPr>
      </p:pic>
    </p:spTree>
    <p:extLst>
      <p:ext uri="{BB962C8B-B14F-4D97-AF65-F5344CB8AC3E}">
        <p14:creationId xmlns:p14="http://schemas.microsoft.com/office/powerpoint/2010/main" val="5225196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879E06-208A-24D3-C790-C5EADC22546F}"/>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10EAA2A1-9FAC-AD67-B438-67A48DDCF8B3}"/>
              </a:ext>
            </a:extLst>
          </p:cNvPr>
          <p:cNvSpPr>
            <a:spLocks noGrp="1"/>
          </p:cNvSpPr>
          <p:nvPr>
            <p:ph type="ctrTitle"/>
          </p:nvPr>
        </p:nvSpPr>
        <p:spPr>
          <a:xfrm>
            <a:off x="2317750" y="1196975"/>
            <a:ext cx="7559675" cy="1253617"/>
          </a:xfrm>
        </p:spPr>
        <p:txBody>
          <a:bodyPr anchor="t">
            <a:normAutofit/>
          </a:bodyPr>
          <a:lstStyle/>
          <a:p>
            <a:r>
              <a:rPr lang="nl-NL" dirty="0"/>
              <a:t>How </a:t>
            </a:r>
            <a:r>
              <a:rPr lang="nl-NL" dirty="0" err="1"/>
              <a:t>to</a:t>
            </a:r>
            <a:r>
              <a:rPr lang="nl-NL" dirty="0"/>
              <a:t> search experts?</a:t>
            </a:r>
          </a:p>
        </p:txBody>
      </p:sp>
      <p:sp>
        <p:nvSpPr>
          <p:cNvPr id="10" name="Text Placeholder 2">
            <a:extLst>
              <a:ext uri="{FF2B5EF4-FFF2-40B4-BE49-F238E27FC236}">
                <a16:creationId xmlns:a16="http://schemas.microsoft.com/office/drawing/2014/main" id="{CBDAF7A1-2A28-7F4E-C5A5-500A8A8DBCD9}"/>
              </a:ext>
            </a:extLst>
          </p:cNvPr>
          <p:cNvSpPr>
            <a:spLocks noGrp="1"/>
          </p:cNvSpPr>
          <p:nvPr>
            <p:ph type="body" sz="quarter" idx="10"/>
          </p:nvPr>
        </p:nvSpPr>
        <p:spPr>
          <a:xfrm>
            <a:off x="2317750" y="2450593"/>
            <a:ext cx="7559675" cy="3443316"/>
          </a:xfrm>
        </p:spPr>
        <p:txBody>
          <a:bodyPr/>
          <a:lstStyle/>
          <a:p>
            <a:endParaRPr lang="en-US" dirty="0"/>
          </a:p>
          <a:p>
            <a:endParaRPr lang="en-US" dirty="0"/>
          </a:p>
          <a:p>
            <a:r>
              <a:rPr lang="en-US" dirty="0"/>
              <a:t>Model expertise       Rank experts       Present results</a:t>
            </a:r>
          </a:p>
        </p:txBody>
      </p:sp>
      <p:cxnSp>
        <p:nvCxnSpPr>
          <p:cNvPr id="3" name="Straight Arrow Connector 2">
            <a:extLst>
              <a:ext uri="{FF2B5EF4-FFF2-40B4-BE49-F238E27FC236}">
                <a16:creationId xmlns:a16="http://schemas.microsoft.com/office/drawing/2014/main" id="{A604721B-265F-0ABE-1F5B-7E68B68EAEF2}"/>
              </a:ext>
            </a:extLst>
          </p:cNvPr>
          <p:cNvCxnSpPr/>
          <p:nvPr/>
        </p:nvCxnSpPr>
        <p:spPr>
          <a:xfrm>
            <a:off x="456438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010BFC2D-B082-C357-7E7C-F23F979F03A3}"/>
              </a:ext>
            </a:extLst>
          </p:cNvPr>
          <p:cNvCxnSpPr/>
          <p:nvPr/>
        </p:nvCxnSpPr>
        <p:spPr>
          <a:xfrm>
            <a:off x="6690360" y="3444240"/>
            <a:ext cx="304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 name="Picture 6" descr="A picture containing text, screenshot, font, diagram&#10;&#10;Description automatically generated">
            <a:extLst>
              <a:ext uri="{FF2B5EF4-FFF2-40B4-BE49-F238E27FC236}">
                <a16:creationId xmlns:a16="http://schemas.microsoft.com/office/drawing/2014/main" id="{FBD6F665-4B76-C3E3-77EE-D914A34A3659}"/>
              </a:ext>
            </a:extLst>
          </p:cNvPr>
          <p:cNvPicPr>
            <a:picLocks noChangeAspect="1"/>
          </p:cNvPicPr>
          <p:nvPr/>
        </p:nvPicPr>
        <p:blipFill rotWithShape="1">
          <a:blip r:embed="rId3"/>
          <a:srcRect t="19566" r="93252" b="47490"/>
          <a:stretch/>
        </p:blipFill>
        <p:spPr>
          <a:xfrm>
            <a:off x="3803476" y="4619088"/>
            <a:ext cx="362094" cy="704072"/>
          </a:xfrm>
          <a:prstGeom prst="rect">
            <a:avLst/>
          </a:prstGeom>
        </p:spPr>
      </p:pic>
      <p:pic>
        <p:nvPicPr>
          <p:cNvPr id="8" name="Picture 7" descr="A picture containing text, screenshot, font, diagram&#10;&#10;Description automatically generated">
            <a:extLst>
              <a:ext uri="{FF2B5EF4-FFF2-40B4-BE49-F238E27FC236}">
                <a16:creationId xmlns:a16="http://schemas.microsoft.com/office/drawing/2014/main" id="{A309A7FF-21D7-1D08-5993-D1760A98D072}"/>
              </a:ext>
            </a:extLst>
          </p:cNvPr>
          <p:cNvPicPr>
            <a:picLocks noChangeAspect="1"/>
          </p:cNvPicPr>
          <p:nvPr/>
        </p:nvPicPr>
        <p:blipFill rotWithShape="1">
          <a:blip r:embed="rId3"/>
          <a:srcRect t="69923" r="93252"/>
          <a:stretch/>
        </p:blipFill>
        <p:spPr>
          <a:xfrm>
            <a:off x="3441382" y="4433514"/>
            <a:ext cx="362094" cy="642797"/>
          </a:xfrm>
          <a:prstGeom prst="rect">
            <a:avLst/>
          </a:prstGeom>
        </p:spPr>
      </p:pic>
      <p:pic>
        <p:nvPicPr>
          <p:cNvPr id="12" name="Picture 11" descr="A picture containing text, screenshot, font, diagram&#10;&#10;Description automatically generated">
            <a:extLst>
              <a:ext uri="{FF2B5EF4-FFF2-40B4-BE49-F238E27FC236}">
                <a16:creationId xmlns:a16="http://schemas.microsoft.com/office/drawing/2014/main" id="{0451DDB3-646B-BFB5-8137-E099E5448FF1}"/>
              </a:ext>
            </a:extLst>
          </p:cNvPr>
          <p:cNvPicPr>
            <a:picLocks noChangeAspect="1"/>
          </p:cNvPicPr>
          <p:nvPr/>
        </p:nvPicPr>
        <p:blipFill rotWithShape="1">
          <a:blip r:embed="rId3"/>
          <a:srcRect l="74607" t="16428" r="20769" b="49528"/>
          <a:stretch/>
        </p:blipFill>
        <p:spPr>
          <a:xfrm flipH="1">
            <a:off x="2123995" y="4619088"/>
            <a:ext cx="321486" cy="942774"/>
          </a:xfrm>
          <a:prstGeom prst="rect">
            <a:avLst/>
          </a:prstGeom>
        </p:spPr>
      </p:pic>
      <p:pic>
        <p:nvPicPr>
          <p:cNvPr id="11" name="Picture 10" descr="A picture containing text, screenshot, font, diagram&#10;&#10;Description automatically generated">
            <a:extLst>
              <a:ext uri="{FF2B5EF4-FFF2-40B4-BE49-F238E27FC236}">
                <a16:creationId xmlns:a16="http://schemas.microsoft.com/office/drawing/2014/main" id="{BCB7936C-B080-B306-1988-0710EEE2AC6F}"/>
              </a:ext>
            </a:extLst>
          </p:cNvPr>
          <p:cNvPicPr>
            <a:picLocks noChangeAspect="1"/>
          </p:cNvPicPr>
          <p:nvPr/>
        </p:nvPicPr>
        <p:blipFill rotWithShape="1">
          <a:blip r:embed="rId3"/>
          <a:srcRect l="74607" t="49998" r="20769"/>
          <a:stretch/>
        </p:blipFill>
        <p:spPr>
          <a:xfrm flipH="1">
            <a:off x="2432869" y="4276291"/>
            <a:ext cx="321486" cy="1384734"/>
          </a:xfrm>
          <a:prstGeom prst="rect">
            <a:avLst/>
          </a:prstGeom>
        </p:spPr>
      </p:pic>
      <p:pic>
        <p:nvPicPr>
          <p:cNvPr id="6" name="Picture 5" descr="A picture containing text, screenshot, font, diagram&#10;&#10;Description automatically generated">
            <a:extLst>
              <a:ext uri="{FF2B5EF4-FFF2-40B4-BE49-F238E27FC236}">
                <a16:creationId xmlns:a16="http://schemas.microsoft.com/office/drawing/2014/main" id="{4EB0DF77-1B47-8AAC-775A-6F27C44F48BB}"/>
              </a:ext>
            </a:extLst>
          </p:cNvPr>
          <p:cNvPicPr>
            <a:picLocks noChangeAspect="1"/>
          </p:cNvPicPr>
          <p:nvPr/>
        </p:nvPicPr>
        <p:blipFill rotWithShape="1">
          <a:blip r:embed="rId3"/>
          <a:srcRect l="71983" t="15645" r="20706" b="33434"/>
          <a:stretch/>
        </p:blipFill>
        <p:spPr>
          <a:xfrm>
            <a:off x="5384883" y="4278945"/>
            <a:ext cx="585019" cy="1623060"/>
          </a:xfrm>
          <a:prstGeom prst="rect">
            <a:avLst/>
          </a:prstGeom>
        </p:spPr>
      </p:pic>
      <p:pic>
        <p:nvPicPr>
          <p:cNvPr id="14" name="Picture 13" descr="A white rectangular object with black border&#10;&#10;Description automatically generated">
            <a:extLst>
              <a:ext uri="{FF2B5EF4-FFF2-40B4-BE49-F238E27FC236}">
                <a16:creationId xmlns:a16="http://schemas.microsoft.com/office/drawing/2014/main" id="{7FF74AB6-F2B0-6E22-C494-257F2111E082}"/>
              </a:ext>
            </a:extLst>
          </p:cNvPr>
          <p:cNvPicPr>
            <a:picLocks noChangeAspect="1"/>
          </p:cNvPicPr>
          <p:nvPr/>
        </p:nvPicPr>
        <p:blipFill>
          <a:blip r:embed="rId4"/>
          <a:stretch>
            <a:fillRect/>
          </a:stretch>
        </p:blipFill>
        <p:spPr>
          <a:xfrm>
            <a:off x="7055685" y="5357599"/>
            <a:ext cx="2287598" cy="522445"/>
          </a:xfrm>
          <a:prstGeom prst="rect">
            <a:avLst/>
          </a:prstGeom>
        </p:spPr>
      </p:pic>
      <p:pic>
        <p:nvPicPr>
          <p:cNvPr id="17" name="Picture 16" descr="A white rectangular object with black border&#10;&#10;Description automatically generated">
            <a:extLst>
              <a:ext uri="{FF2B5EF4-FFF2-40B4-BE49-F238E27FC236}">
                <a16:creationId xmlns:a16="http://schemas.microsoft.com/office/drawing/2014/main" id="{C0CF5FF3-99DF-A897-15B3-DC75A2BA05EE}"/>
              </a:ext>
            </a:extLst>
          </p:cNvPr>
          <p:cNvPicPr>
            <a:picLocks noChangeAspect="1"/>
          </p:cNvPicPr>
          <p:nvPr/>
        </p:nvPicPr>
        <p:blipFill>
          <a:blip r:embed="rId5"/>
          <a:stretch>
            <a:fillRect/>
          </a:stretch>
        </p:blipFill>
        <p:spPr>
          <a:xfrm>
            <a:off x="7055685" y="4869339"/>
            <a:ext cx="2287598" cy="517372"/>
          </a:xfrm>
          <a:prstGeom prst="rect">
            <a:avLst/>
          </a:prstGeom>
        </p:spPr>
      </p:pic>
      <p:pic>
        <p:nvPicPr>
          <p:cNvPr id="20" name="Picture 19" descr="A white rectangular object with black border&#10;&#10;Description automatically generated">
            <a:extLst>
              <a:ext uri="{FF2B5EF4-FFF2-40B4-BE49-F238E27FC236}">
                <a16:creationId xmlns:a16="http://schemas.microsoft.com/office/drawing/2014/main" id="{6A0BA8BC-CAE9-3508-F99C-FBCB5A487B99}"/>
              </a:ext>
            </a:extLst>
          </p:cNvPr>
          <p:cNvPicPr>
            <a:picLocks noChangeAspect="1"/>
          </p:cNvPicPr>
          <p:nvPr/>
        </p:nvPicPr>
        <p:blipFill>
          <a:blip r:embed="rId5"/>
          <a:stretch>
            <a:fillRect/>
          </a:stretch>
        </p:blipFill>
        <p:spPr>
          <a:xfrm>
            <a:off x="7055685" y="4360402"/>
            <a:ext cx="2287598" cy="517372"/>
          </a:xfrm>
          <a:prstGeom prst="rect">
            <a:avLst/>
          </a:prstGeom>
        </p:spPr>
      </p:pic>
    </p:spTree>
    <p:extLst>
      <p:ext uri="{BB962C8B-B14F-4D97-AF65-F5344CB8AC3E}">
        <p14:creationId xmlns:p14="http://schemas.microsoft.com/office/powerpoint/2010/main" val="3952321036"/>
      </p:ext>
    </p:extLst>
  </p:cSld>
  <p:clrMapOvr>
    <a:masterClrMapping/>
  </p:clrMapOvr>
</p:sld>
</file>

<file path=ppt/theme/theme1.xml><?xml version="1.0" encoding="utf-8"?>
<a:theme xmlns:a="http://schemas.openxmlformats.org/drawingml/2006/main" name="Utrecht University">
  <a:themeElements>
    <a:clrScheme name="Utrecht University">
      <a:dk1>
        <a:srgbClr val="000000"/>
      </a:dk1>
      <a:lt1>
        <a:srgbClr val="FFFFFF"/>
      </a:lt1>
      <a:dk2>
        <a:srgbClr val="C00935"/>
      </a:dk2>
      <a:lt2>
        <a:srgbClr val="D9D9D9"/>
      </a:lt2>
      <a:accent1>
        <a:srgbClr val="FFCD00"/>
      </a:accent1>
      <a:accent2>
        <a:srgbClr val="DD9562"/>
      </a:accent2>
      <a:accent3>
        <a:srgbClr val="911D56"/>
      </a:accent3>
      <a:accent4>
        <a:srgbClr val="63A593"/>
      </a:accent4>
      <a:accent5>
        <a:srgbClr val="161D41"/>
      </a:accent5>
      <a:accent6>
        <a:srgbClr val="6686C3"/>
      </a:accent6>
      <a:hlink>
        <a:srgbClr val="52287F"/>
      </a:hlink>
      <a:folHlink>
        <a:srgbClr val="623E2B"/>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a:defPPr>
      </a:lstStyle>
    </a:txDef>
  </a:objectDefaults>
  <a:extraClrSchemeLst/>
  <a:extLst>
    <a:ext uri="{05A4C25C-085E-4340-85A3-A5531E510DB2}">
      <thm15:themeFamily xmlns:thm15="http://schemas.microsoft.com/office/thememl/2012/main" name="Presentatie11" id="{922CF800-1864-A146-8406-D723247B2F6A}" vid="{9B1D9458-2A1C-0B48-BBE6-B0E929882854}"/>
    </a:ext>
  </a:extLst>
</a:theme>
</file>

<file path=ppt/theme/theme2.xml><?xml version="1.0" encoding="utf-8"?>
<a:theme xmlns:a="http://schemas.openxmlformats.org/drawingml/2006/main" name="Office-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uu_powerpoint_template_EN_2021</Template>
  <TotalTime>3084</TotalTime>
  <Words>1890</Words>
  <Application>Microsoft Office PowerPoint</Application>
  <PresentationFormat>Custom</PresentationFormat>
  <Paragraphs>293</Paragraphs>
  <Slides>33</Slides>
  <Notes>33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Open Sans</vt:lpstr>
      <vt:lpstr>Verdana</vt:lpstr>
      <vt:lpstr>Arial</vt:lpstr>
      <vt:lpstr>Open Sans Light</vt:lpstr>
      <vt:lpstr>Merriweather Regular</vt:lpstr>
      <vt:lpstr>Merriweather Light</vt:lpstr>
      <vt:lpstr>Utrecht University</vt:lpstr>
      <vt:lpstr>Effective expert search Ranking and presenting expert search results</vt:lpstr>
      <vt:lpstr>Why expert search?</vt:lpstr>
      <vt:lpstr>Why expert search?</vt:lpstr>
      <vt:lpstr>Why expert search?</vt:lpstr>
      <vt:lpstr>Overview</vt:lpstr>
      <vt:lpstr>How to search experts?</vt:lpstr>
      <vt:lpstr>How to search experts?</vt:lpstr>
      <vt:lpstr>How to search experts?</vt:lpstr>
      <vt:lpstr>How to search experts?</vt:lpstr>
      <vt:lpstr>How to search experts?</vt:lpstr>
      <vt:lpstr>How to search experts?</vt:lpstr>
      <vt:lpstr>PowerPoint Presentation</vt:lpstr>
      <vt:lpstr>Main research questions</vt:lpstr>
      <vt:lpstr>Main research questions</vt:lpstr>
      <vt:lpstr>Main research questions</vt:lpstr>
      <vt:lpstr>Overview</vt:lpstr>
      <vt:lpstr>Approach</vt:lpstr>
      <vt:lpstr>Approach</vt:lpstr>
      <vt:lpstr>Overview</vt:lpstr>
      <vt:lpstr>Qualitative results</vt:lpstr>
      <vt:lpstr>Qualitative results</vt:lpstr>
      <vt:lpstr>Qualitative results</vt:lpstr>
      <vt:lpstr>Qualitative results</vt:lpstr>
      <vt:lpstr>Overview</vt:lpstr>
      <vt:lpstr>Quantitative results</vt:lpstr>
      <vt:lpstr>Quantitative results</vt:lpstr>
      <vt:lpstr>Quantitative results</vt:lpstr>
      <vt:lpstr>Quantitative results</vt:lpstr>
      <vt:lpstr>Conclusion</vt:lpstr>
      <vt:lpstr>Conclusion</vt:lpstr>
      <vt:lpstr>Conclusion</vt:lpstr>
      <vt:lpstr>Conclusion</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Thomas Schoegje</dc:creator>
  <cp:keywords/>
  <dc:description/>
  <cp:lastModifiedBy>Thomas Schoegje</cp:lastModifiedBy>
  <cp:revision>589</cp:revision>
  <dcterms:created xsi:type="dcterms:W3CDTF">2022-08-29T17:41:59Z</dcterms:created>
  <dcterms:modified xsi:type="dcterms:W3CDTF">2024-03-10T11:01:54Z</dcterms:modified>
  <cp:category/>
</cp:coreProperties>
</file>

<file path=docProps/thumbnail.jpeg>
</file>